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106"/>
  </p:notesMasterIdLst>
  <p:handoutMasterIdLst>
    <p:handoutMasterId r:id="rId107"/>
  </p:handoutMasterIdLst>
  <p:sldIdLst>
    <p:sldId id="256" r:id="rId2"/>
    <p:sldId id="435" r:id="rId3"/>
    <p:sldId id="437" r:id="rId4"/>
    <p:sldId id="438" r:id="rId5"/>
    <p:sldId id="439" r:id="rId6"/>
    <p:sldId id="459" r:id="rId7"/>
    <p:sldId id="319" r:id="rId8"/>
    <p:sldId id="267" r:id="rId9"/>
    <p:sldId id="441" r:id="rId10"/>
    <p:sldId id="467" r:id="rId11"/>
    <p:sldId id="270" r:id="rId12"/>
    <p:sldId id="272" r:id="rId13"/>
    <p:sldId id="341" r:id="rId14"/>
    <p:sldId id="343" r:id="rId15"/>
    <p:sldId id="440" r:id="rId16"/>
    <p:sldId id="340" r:id="rId17"/>
    <p:sldId id="456" r:id="rId18"/>
    <p:sldId id="274" r:id="rId19"/>
    <p:sldId id="383" r:id="rId20"/>
    <p:sldId id="277" r:id="rId21"/>
    <p:sldId id="278" r:id="rId22"/>
    <p:sldId id="279" r:id="rId23"/>
    <p:sldId id="280" r:id="rId24"/>
    <p:sldId id="276" r:id="rId25"/>
    <p:sldId id="473" r:id="rId26"/>
    <p:sldId id="293" r:id="rId27"/>
    <p:sldId id="345" r:id="rId28"/>
    <p:sldId id="442" r:id="rId29"/>
    <p:sldId id="431" r:id="rId30"/>
    <p:sldId id="432" r:id="rId31"/>
    <p:sldId id="433" r:id="rId32"/>
    <p:sldId id="434" r:id="rId33"/>
    <p:sldId id="354" r:id="rId34"/>
    <p:sldId id="352" r:id="rId35"/>
    <p:sldId id="355" r:id="rId36"/>
    <p:sldId id="359" r:id="rId37"/>
    <p:sldId id="361" r:id="rId38"/>
    <p:sldId id="350" r:id="rId39"/>
    <p:sldId id="305" r:id="rId40"/>
    <p:sldId id="301" r:id="rId41"/>
    <p:sldId id="364" r:id="rId42"/>
    <p:sldId id="362" r:id="rId43"/>
    <p:sldId id="363" r:id="rId44"/>
    <p:sldId id="443" r:id="rId45"/>
    <p:sldId id="458" r:id="rId46"/>
    <p:sldId id="384" r:id="rId47"/>
    <p:sldId id="385" r:id="rId48"/>
    <p:sldId id="444" r:id="rId49"/>
    <p:sldId id="477" r:id="rId50"/>
    <p:sldId id="475" r:id="rId51"/>
    <p:sldId id="387" r:id="rId52"/>
    <p:sldId id="476" r:id="rId53"/>
    <p:sldId id="388" r:id="rId54"/>
    <p:sldId id="390" r:id="rId55"/>
    <p:sldId id="391" r:id="rId56"/>
    <p:sldId id="392" r:id="rId57"/>
    <p:sldId id="394" r:id="rId58"/>
    <p:sldId id="393" r:id="rId59"/>
    <p:sldId id="396" r:id="rId60"/>
    <p:sldId id="397" r:id="rId61"/>
    <p:sldId id="398" r:id="rId62"/>
    <p:sldId id="400" r:id="rId63"/>
    <p:sldId id="402" r:id="rId64"/>
    <p:sldId id="401" r:id="rId65"/>
    <p:sldId id="403" r:id="rId66"/>
    <p:sldId id="480" r:id="rId67"/>
    <p:sldId id="481" r:id="rId68"/>
    <p:sldId id="482" r:id="rId69"/>
    <p:sldId id="404" r:id="rId70"/>
    <p:sldId id="406" r:id="rId71"/>
    <p:sldId id="405" r:id="rId72"/>
    <p:sldId id="407" r:id="rId73"/>
    <p:sldId id="445" r:id="rId74"/>
    <p:sldId id="412" r:id="rId75"/>
    <p:sldId id="410" r:id="rId76"/>
    <p:sldId id="411" r:id="rId77"/>
    <p:sldId id="413" r:id="rId78"/>
    <p:sldId id="414" r:id="rId79"/>
    <p:sldId id="415" r:id="rId80"/>
    <p:sldId id="409" r:id="rId81"/>
    <p:sldId id="417" r:id="rId82"/>
    <p:sldId id="418" r:id="rId83"/>
    <p:sldId id="420" r:id="rId84"/>
    <p:sldId id="448" r:id="rId85"/>
    <p:sldId id="449" r:id="rId86"/>
    <p:sldId id="421" r:id="rId87"/>
    <p:sldId id="450" r:id="rId88"/>
    <p:sldId id="423" r:id="rId89"/>
    <p:sldId id="451" r:id="rId90"/>
    <p:sldId id="424" r:id="rId91"/>
    <p:sldId id="452" r:id="rId92"/>
    <p:sldId id="426" r:id="rId93"/>
    <p:sldId id="427" r:id="rId94"/>
    <p:sldId id="446" r:id="rId95"/>
    <p:sldId id="376" r:id="rId96"/>
    <p:sldId id="377" r:id="rId97"/>
    <p:sldId id="378" r:id="rId98"/>
    <p:sldId id="379" r:id="rId99"/>
    <p:sldId id="462" r:id="rId100"/>
    <p:sldId id="463" r:id="rId101"/>
    <p:sldId id="465" r:id="rId102"/>
    <p:sldId id="464" r:id="rId103"/>
    <p:sldId id="466" r:id="rId104"/>
    <p:sldId id="479" r:id="rId105"/>
  </p:sldIdLst>
  <p:sldSz cx="9144000" cy="6858000" type="screen4x3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9"/>
    <a:srgbClr val="0070C0"/>
    <a:srgbClr val="65A357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213" autoAdjust="0"/>
    <p:restoredTop sz="64085" autoAdjust="0"/>
  </p:normalViewPr>
  <p:slideViewPr>
    <p:cSldViewPr>
      <p:cViewPr>
        <p:scale>
          <a:sx n="40" d="100"/>
          <a:sy n="40" d="100"/>
        </p:scale>
        <p:origin x="-198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26"/>
    </p:cViewPr>
  </p:sorterViewPr>
  <p:notesViewPr>
    <p:cSldViewPr>
      <p:cViewPr varScale="1">
        <p:scale>
          <a:sx n="52" d="100"/>
          <a:sy n="52" d="100"/>
        </p:scale>
        <p:origin x="-2922" y="-96"/>
      </p:cViewPr>
      <p:guideLst>
        <p:guide orient="horz" pos="3120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0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0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0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9BDC0-6BA3-45EE-BD9F-B548F0CE85EC}" type="datetimeFigureOut">
              <a:rPr lang="fr-FR" smtClean="0"/>
              <a:pPr/>
              <a:t>23/02/2011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8F15C-7717-43FC-AA46-CC1D85B5792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11C0B-EC81-4DDE-85FD-4DB32FF0173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A96E8-1E99-4EBF-BD44-C5C45093F5C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1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CB69-3A4A-47B4-9528-DC5DDDB6E6D5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96E8-1E99-4EBF-BD44-C5C45093F5C0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219200" y="2081216"/>
            <a:ext cx="6858000" cy="990600"/>
          </a:xfrm>
        </p:spPr>
        <p:txBody>
          <a:bodyPr anchor="t" anchorCtr="0"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19200" y="3319466"/>
            <a:ext cx="6858000" cy="5334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 dirty="0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904875" y="1843091"/>
            <a:ext cx="7315200" cy="1281123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3243266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1843091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3243266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2" name="Picture 12" descr="lig_coul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7613" y="215900"/>
            <a:ext cx="1576387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51520" y="188640"/>
            <a:ext cx="1475656" cy="143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 userDrawn="1"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51520" y="188640"/>
            <a:ext cx="1475656" cy="143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le isocè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143768" y="6356350"/>
            <a:ext cx="1546080" cy="365760"/>
          </a:xfrm>
        </p:spPr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Connecteur droit 7"/>
          <p:cNvSpPr>
            <a:spLocks noChangeShapeType="1"/>
          </p:cNvSpPr>
          <p:nvPr userDrawn="1"/>
        </p:nvSpPr>
        <p:spPr bwMode="auto">
          <a:xfrm>
            <a:off x="457200" y="836712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15206" y="6356350"/>
            <a:ext cx="1671662" cy="36576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1st december 2010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143768" y="6356350"/>
            <a:ext cx="1546080" cy="365760"/>
          </a:xfrm>
        </p:spPr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457200" y="836712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 userDrawn="1"/>
        </p:nvSpPr>
        <p:spPr bwMode="auto">
          <a:xfrm>
            <a:off x="457200" y="836712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vec légende">
    <p:bg>
      <p:bgPr>
        <a:solidFill>
          <a:schemeClr val="tx2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l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056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1st december 2010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7A9DDE1-1F70-41B5-BFAA-502BD4C4DE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Connecteur droit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cteur droit 28"/>
          <p:cNvSpPr>
            <a:spLocks noChangeShapeType="1"/>
          </p:cNvSpPr>
          <p:nvPr/>
        </p:nvSpPr>
        <p:spPr bwMode="auto">
          <a:xfrm>
            <a:off x="457200" y="836712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le isocè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36" r:id="rId12"/>
    <p:sldLayoutId id="2147483737" r:id="rId13"/>
    <p:sldLayoutId id="2147483738" r:id="rId14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10" Type="http://schemas.openxmlformats.org/officeDocument/2006/relationships/image" Target="../media/image19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11" Type="http://schemas.openxmlformats.org/officeDocument/2006/relationships/image" Target="../media/image19.wmf"/><Relationship Id="rId5" Type="http://schemas.openxmlformats.org/officeDocument/2006/relationships/image" Target="../media/image12.png"/><Relationship Id="rId10" Type="http://schemas.openxmlformats.org/officeDocument/2006/relationships/image" Target="../media/image1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11" Type="http://schemas.openxmlformats.org/officeDocument/2006/relationships/image" Target="../media/image19.wmf"/><Relationship Id="rId5" Type="http://schemas.openxmlformats.org/officeDocument/2006/relationships/image" Target="../media/image12.png"/><Relationship Id="rId10" Type="http://schemas.openxmlformats.org/officeDocument/2006/relationships/image" Target="../media/image16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5.wmf"/><Relationship Id="rId4" Type="http://schemas.openxmlformats.org/officeDocument/2006/relationships/image" Target="../media/image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wmf"/><Relationship Id="rId5" Type="http://schemas.openxmlformats.org/officeDocument/2006/relationships/image" Target="../media/image19.wmf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wmf"/><Relationship Id="rId9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wmf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9.wmf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2.wmf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4.wmf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6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8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1" Type="http://schemas.openxmlformats.org/officeDocument/2006/relationships/image" Target="../media/image14.jpeg"/><Relationship Id="rId5" Type="http://schemas.openxmlformats.org/officeDocument/2006/relationships/image" Target="../media/image5.wmf"/><Relationship Id="rId10" Type="http://schemas.openxmlformats.org/officeDocument/2006/relationships/image" Target="../media/image13.png"/><Relationship Id="rId4" Type="http://schemas.openxmlformats.org/officeDocument/2006/relationships/image" Target="../media/image15.wmf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9.wmf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9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9.wmf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0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9.wmf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1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15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3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35.bin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8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wmf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6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gif"/><Relationship Id="rId5" Type="http://schemas.openxmlformats.org/officeDocument/2006/relationships/image" Target="../media/image81.gif"/><Relationship Id="rId4" Type="http://schemas.openxmlformats.org/officeDocument/2006/relationships/image" Target="../media/image68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Ceylan: A framework for building extensible and </a:t>
            </a:r>
            <a:r>
              <a:rPr lang="fr-FR" dirty="0" err="1" smtClean="0"/>
              <a:t>dynamic</a:t>
            </a:r>
            <a:r>
              <a:rPr lang="fr-FR" dirty="0" smtClean="0"/>
              <a:t> </a:t>
            </a:r>
            <a:r>
              <a:rPr lang="fr-FR" dirty="0" err="1" smtClean="0"/>
              <a:t>autonomic</a:t>
            </a:r>
            <a:r>
              <a:rPr lang="fr-FR" dirty="0" smtClean="0"/>
              <a:t> managers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Yoann Maurel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899592" y="4112632"/>
          <a:ext cx="7344816" cy="25603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20280"/>
                <a:gridCol w="1858360"/>
                <a:gridCol w="2966176"/>
              </a:tblGrid>
              <a:tr h="344673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JURY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²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44673">
                <a:tc>
                  <a:txBody>
                    <a:bodyPr/>
                    <a:lstStyle/>
                    <a:p>
                      <a:r>
                        <a:rPr lang="fr-FR" baseline="0" dirty="0" smtClean="0"/>
                        <a:t>Pr. Gaëlle CALVARY,</a:t>
                      </a:r>
                      <a:endParaRPr lang="fr-FR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Présidente,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Grenoble</a:t>
                      </a:r>
                      <a:r>
                        <a:rPr lang="fr-FR" baseline="0" dirty="0" smtClean="0"/>
                        <a:t> INP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673">
                <a:tc>
                  <a:txBody>
                    <a:bodyPr/>
                    <a:lstStyle/>
                    <a:p>
                      <a:r>
                        <a:rPr lang="fr-FR" dirty="0" smtClean="0"/>
                        <a:t>Dr. François CHARPILLET,</a:t>
                      </a:r>
                      <a:endParaRPr lang="fr-FR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Rapporteur,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Inria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673">
                <a:tc>
                  <a:txBody>
                    <a:bodyPr/>
                    <a:lstStyle/>
                    <a:p>
                      <a:r>
                        <a:rPr lang="fr-FR" dirty="0" smtClean="0"/>
                        <a:t>Dr. Roy STERRITT,</a:t>
                      </a:r>
                      <a:endParaRPr lang="fr-FR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Rapporteur,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University</a:t>
                      </a:r>
                      <a:r>
                        <a:rPr lang="fr-FR" baseline="0" dirty="0" smtClean="0"/>
                        <a:t> of Ulster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673">
                <a:tc>
                  <a:txBody>
                    <a:bodyPr/>
                    <a:lstStyle/>
                    <a:p>
                      <a:r>
                        <a:rPr lang="fr-FR" dirty="0" smtClean="0"/>
                        <a:t>Dr. Julie </a:t>
                      </a:r>
                      <a:r>
                        <a:rPr lang="fr-FR" dirty="0" err="1" smtClean="0"/>
                        <a:t>McCANN</a:t>
                      </a:r>
                      <a:r>
                        <a:rPr lang="fr-FR" dirty="0" smtClean="0"/>
                        <a:t>,</a:t>
                      </a:r>
                      <a:endParaRPr lang="fr-FR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Examinatrice,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Imperial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College</a:t>
                      </a:r>
                      <a:r>
                        <a:rPr lang="fr-FR" baseline="0" dirty="0" smtClean="0"/>
                        <a:t> London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673">
                <a:tc>
                  <a:txBody>
                    <a:bodyPr/>
                    <a:lstStyle/>
                    <a:p>
                      <a:r>
                        <a:rPr lang="fr-FR" dirty="0" smtClean="0"/>
                        <a:t>Pr. Philippe LALANDA,</a:t>
                      </a:r>
                      <a:endParaRPr lang="fr-FR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Directeur,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baseline="0" dirty="0" smtClean="0"/>
                        <a:t>UJF Grenoble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673">
                <a:tc>
                  <a:txBody>
                    <a:bodyPr/>
                    <a:lstStyle/>
                    <a:p>
                      <a:r>
                        <a:rPr lang="fr-FR" dirty="0" smtClean="0"/>
                        <a:t>Dr. Ada DIACONESCU,</a:t>
                      </a:r>
                      <a:endParaRPr lang="fr-FR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Co-directrice,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baseline="0" dirty="0" smtClean="0"/>
                        <a:t>Telecom Paris-Tech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39552" y="1196752"/>
            <a:ext cx="7848872" cy="936104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dirty="0" smtClean="0"/>
              <a:t>IBM 2001: “We should build </a:t>
            </a:r>
            <a:r>
              <a:rPr lang="en-US" sz="2800" u="sng" dirty="0" smtClean="0">
                <a:solidFill>
                  <a:srgbClr val="0070C0"/>
                </a:solidFill>
              </a:rPr>
              <a:t>self-managed systems</a:t>
            </a:r>
            <a:r>
              <a:rPr lang="en-US" sz="2800" dirty="0" smtClean="0"/>
              <a:t>!”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Autonomic Computing</a:t>
            </a:r>
            <a:endParaRPr lang="en-US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861280"/>
            <a:ext cx="8229600" cy="2367920"/>
          </a:xfrm>
        </p:spPr>
        <p:txBody>
          <a:bodyPr>
            <a:normAutofit/>
          </a:bodyPr>
          <a:lstStyle/>
          <a:p>
            <a:r>
              <a:rPr lang="fr-FR" sz="2800" dirty="0" err="1" smtClean="0"/>
              <a:t>Awaited</a:t>
            </a:r>
            <a:r>
              <a:rPr lang="fr-FR" sz="2800" dirty="0" smtClean="0"/>
              <a:t> </a:t>
            </a:r>
            <a:r>
              <a:rPr lang="fr-FR" sz="2800" dirty="0" err="1" smtClean="0"/>
              <a:t>benefits</a:t>
            </a:r>
            <a:r>
              <a:rPr lang="fr-FR" sz="2800" dirty="0" smtClean="0"/>
              <a:t>:</a:t>
            </a:r>
          </a:p>
          <a:p>
            <a:pPr lvl="1"/>
            <a:r>
              <a:rPr lang="en-US" sz="2500" dirty="0" smtClean="0"/>
              <a:t>reduce maintenance </a:t>
            </a:r>
            <a:r>
              <a:rPr lang="en-US" sz="2500" dirty="0" smtClean="0">
                <a:solidFill>
                  <a:schemeClr val="accent2"/>
                </a:solidFill>
              </a:rPr>
              <a:t>costs</a:t>
            </a:r>
          </a:p>
          <a:p>
            <a:pPr lvl="1"/>
            <a:r>
              <a:rPr lang="en-US" sz="2500" dirty="0" smtClean="0"/>
              <a:t>reduce operators’ </a:t>
            </a:r>
            <a:r>
              <a:rPr lang="en-US" sz="2500" dirty="0" smtClean="0">
                <a:solidFill>
                  <a:schemeClr val="accent2"/>
                </a:solidFill>
              </a:rPr>
              <a:t>errors</a:t>
            </a:r>
          </a:p>
          <a:p>
            <a:pPr lvl="1"/>
            <a:r>
              <a:rPr lang="en-US" sz="2500" dirty="0" smtClean="0"/>
              <a:t>optimize </a:t>
            </a:r>
            <a:r>
              <a:rPr lang="en-US" sz="2500" dirty="0" smtClean="0">
                <a:solidFill>
                  <a:schemeClr val="accent2"/>
                </a:solidFill>
              </a:rPr>
              <a:t>resources’ allocation</a:t>
            </a:r>
          </a:p>
          <a:p>
            <a:pPr lvl="1"/>
            <a:r>
              <a:rPr lang="en-US" sz="2500" dirty="0" smtClean="0">
                <a:solidFill>
                  <a:srgbClr val="0070C0"/>
                </a:solidFill>
              </a:rPr>
              <a:t>personalized</a:t>
            </a:r>
            <a:r>
              <a:rPr lang="en-US" sz="2500" dirty="0" smtClean="0"/>
              <a:t> services to users</a:t>
            </a:r>
            <a:endParaRPr lang="en-US" sz="2800" dirty="0" smtClean="0"/>
          </a:p>
          <a:p>
            <a:endParaRPr lang="en-US" sz="2800" dirty="0" smtClean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pic>
        <p:nvPicPr>
          <p:cNvPr id="11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  <p:pic>
        <p:nvPicPr>
          <p:cNvPr id="10" name="Picture 1" descr="C:\Users\Yoann\AppData\Local\Microsoft\Windows\Temporary Internet Files\Content.IE5\KGA4V66M\MC900356057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212976"/>
            <a:ext cx="1279447" cy="122413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411760" y="5445224"/>
            <a:ext cx="5976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In short, assist human to </a:t>
            </a:r>
            <a:r>
              <a:rPr lang="en-US" sz="2400" u="sng" dirty="0" smtClean="0">
                <a:solidFill>
                  <a:srgbClr val="FF0000"/>
                </a:solidFill>
              </a:rPr>
              <a:t>cope with complexity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100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Allows different management concerns to be implemented in </a:t>
            </a:r>
            <a:r>
              <a:rPr lang="en-US" dirty="0" smtClean="0">
                <a:solidFill>
                  <a:srgbClr val="FF0000"/>
                </a:solidFill>
              </a:rPr>
              <a:t>isolation</a:t>
            </a:r>
          </a:p>
          <a:p>
            <a:pPr lvl="2"/>
            <a:r>
              <a:rPr lang="en-US" dirty="0" smtClean="0"/>
              <a:t>One concern = one set of tasks</a:t>
            </a:r>
          </a:p>
          <a:p>
            <a:pPr lvl="2"/>
            <a:r>
              <a:rPr lang="en-US" dirty="0" smtClean="0"/>
              <a:t>Composite tasks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Facilitates the </a:t>
            </a:r>
            <a:r>
              <a:rPr lang="en-US" dirty="0" smtClean="0">
                <a:solidFill>
                  <a:srgbClr val="FF0000"/>
                </a:solidFill>
              </a:rPr>
              <a:t>evolution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  <a:r>
              <a:rPr lang="en-US" dirty="0" smtClean="0"/>
              <a:t> of manager’s </a:t>
            </a:r>
            <a:r>
              <a:rPr lang="en-US" dirty="0" err="1" smtClean="0"/>
              <a:t>behaviour</a:t>
            </a:r>
            <a:r>
              <a:rPr lang="en-US" dirty="0" smtClean="0"/>
              <a:t> at runtime</a:t>
            </a:r>
          </a:p>
          <a:p>
            <a:pPr lvl="2"/>
            <a:r>
              <a:rPr lang="en-US" dirty="0" smtClean="0"/>
              <a:t>Task can be discovered/installed/removed dynamically at runtime</a:t>
            </a:r>
          </a:p>
          <a:p>
            <a:pPr lvl="2"/>
            <a:r>
              <a:rPr lang="en-US" dirty="0" smtClean="0"/>
              <a:t>Layered architecture to ease administration</a:t>
            </a:r>
            <a:endParaRPr lang="en-US" dirty="0"/>
          </a:p>
        </p:txBody>
      </p:sp>
      <p:pic>
        <p:nvPicPr>
          <p:cNvPr id="6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896" y="6117257"/>
            <a:ext cx="936104" cy="7407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llipse 43"/>
          <p:cNvSpPr/>
          <p:nvPr/>
        </p:nvSpPr>
        <p:spPr>
          <a:xfrm>
            <a:off x="6156176" y="2564904"/>
            <a:ext cx="2592288" cy="72008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Perspective: IDE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101</a:t>
            </a:fld>
            <a:endParaRPr lang="fr-FR" dirty="0"/>
          </a:p>
        </p:txBody>
      </p:sp>
      <p:grpSp>
        <p:nvGrpSpPr>
          <p:cNvPr id="5" name="Groupe 60"/>
          <p:cNvGrpSpPr/>
          <p:nvPr/>
        </p:nvGrpSpPr>
        <p:grpSpPr>
          <a:xfrm>
            <a:off x="1115616" y="3212976"/>
            <a:ext cx="6837334" cy="4968552"/>
            <a:chOff x="1115616" y="908720"/>
            <a:chExt cx="6837334" cy="4968552"/>
          </a:xfrm>
        </p:grpSpPr>
        <p:sp>
          <p:nvSpPr>
            <p:cNvPr id="62" name="Rectangle 61"/>
            <p:cNvSpPr/>
            <p:nvPr/>
          </p:nvSpPr>
          <p:spPr>
            <a:xfrm>
              <a:off x="2195736" y="2348880"/>
              <a:ext cx="4608512" cy="3600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Management of the Task (controller)</a:t>
              </a:r>
              <a:endParaRPr lang="en-US" dirty="0"/>
            </a:p>
          </p:txBody>
        </p:sp>
        <p:sp>
          <p:nvSpPr>
            <p:cNvPr id="63" name="Rectangle à coins arrondis 62"/>
            <p:cNvSpPr/>
            <p:nvPr/>
          </p:nvSpPr>
          <p:spPr>
            <a:xfrm>
              <a:off x="1115616" y="1268760"/>
              <a:ext cx="432048" cy="41044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</a:p>
            <a:p>
              <a:pPr algn="ctr"/>
              <a:r>
                <a:rPr lang="en-US" dirty="0" smtClean="0"/>
                <a:t>O</a:t>
              </a:r>
            </a:p>
            <a:p>
              <a:pPr algn="ctr"/>
              <a:r>
                <a:rPr lang="en-US" dirty="0" smtClean="0"/>
                <a:t>N</a:t>
              </a:r>
            </a:p>
            <a:p>
              <a:pPr algn="ctr"/>
              <a:r>
                <a:rPr lang="en-US" dirty="0" smtClean="0"/>
                <a:t>T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X</a:t>
              </a:r>
            </a:p>
            <a:p>
              <a:pPr algn="ctr"/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195736" y="908720"/>
              <a:ext cx="4608512" cy="72008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195736" y="2996952"/>
              <a:ext cx="4536504" cy="1728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à coins arrondis 65"/>
            <p:cNvSpPr/>
            <p:nvPr/>
          </p:nvSpPr>
          <p:spPr>
            <a:xfrm rot="5400000">
              <a:off x="4319972" y="3392996"/>
              <a:ext cx="432048" cy="4536504"/>
            </a:xfrm>
            <a:prstGeom prst="roundRect">
              <a:avLst>
                <a:gd name="adj" fmla="val 5672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Managed System</a:t>
              </a:r>
              <a:endParaRPr lang="en-US" dirty="0"/>
            </a:p>
          </p:txBody>
        </p:sp>
        <p:sp>
          <p:nvSpPr>
            <p:cNvPr id="67" name="Triangle isocèle 66"/>
            <p:cNvSpPr/>
            <p:nvPr/>
          </p:nvSpPr>
          <p:spPr>
            <a:xfrm flipH="1" flipV="1">
              <a:off x="2483768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riangle isocèle 67"/>
            <p:cNvSpPr/>
            <p:nvPr/>
          </p:nvSpPr>
          <p:spPr>
            <a:xfrm flipH="1" flipV="1">
              <a:off x="2915816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isocèle 68"/>
            <p:cNvSpPr/>
            <p:nvPr/>
          </p:nvSpPr>
          <p:spPr>
            <a:xfrm flipH="1">
              <a:off x="5868144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riangle isocèle 69"/>
            <p:cNvSpPr/>
            <p:nvPr/>
          </p:nvSpPr>
          <p:spPr>
            <a:xfrm flipH="1">
              <a:off x="6300192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Connecteur droit avec flèche 70"/>
            <p:cNvCxnSpPr>
              <a:stCxn id="77" idx="0"/>
              <a:endCxn id="81" idx="1"/>
            </p:cNvCxnSpPr>
            <p:nvPr/>
          </p:nvCxnSpPr>
          <p:spPr>
            <a:xfrm rot="5400000" flipH="1" flipV="1">
              <a:off x="2465766" y="3483006"/>
              <a:ext cx="720080" cy="46805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>
              <a:stCxn id="81" idx="3"/>
              <a:endCxn id="79" idx="1"/>
            </p:cNvCxnSpPr>
            <p:nvPr/>
          </p:nvCxnSpPr>
          <p:spPr>
            <a:xfrm>
              <a:off x="3419872" y="3356992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>
              <a:stCxn id="79" idx="3"/>
              <a:endCxn id="80" idx="1"/>
            </p:cNvCxnSpPr>
            <p:nvPr/>
          </p:nvCxnSpPr>
          <p:spPr>
            <a:xfrm flipV="1">
              <a:off x="4283968" y="3429000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>
              <a:stCxn id="80" idx="3"/>
              <a:endCxn id="82" idx="1"/>
            </p:cNvCxnSpPr>
            <p:nvPr/>
          </p:nvCxnSpPr>
          <p:spPr>
            <a:xfrm>
              <a:off x="5220072" y="3429000"/>
              <a:ext cx="1008112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>
              <a:stCxn id="67" idx="3"/>
              <a:endCxn id="77" idx="2"/>
            </p:cNvCxnSpPr>
            <p:nvPr/>
          </p:nvCxnSpPr>
          <p:spPr>
            <a:xfrm rot="5400000" flipH="1" flipV="1">
              <a:off x="2195736" y="4761148"/>
              <a:ext cx="7920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>
              <a:stCxn id="82" idx="2"/>
              <a:endCxn id="70" idx="0"/>
            </p:cNvCxnSpPr>
            <p:nvPr/>
          </p:nvCxnSpPr>
          <p:spPr>
            <a:xfrm rot="5400000">
              <a:off x="5940152" y="4689140"/>
              <a:ext cx="93610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2411760" y="4077072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87824" y="4149080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923928" y="3717032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60032" y="3284984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59832" y="3212976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228184" y="3933056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851920" y="3212976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580112" y="3212976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716016" y="3789040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508104" y="4149080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èche vers le bas 86"/>
            <p:cNvSpPr/>
            <p:nvPr/>
          </p:nvSpPr>
          <p:spPr>
            <a:xfrm>
              <a:off x="2987824" y="1772816"/>
              <a:ext cx="432048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lèche vers le bas 87"/>
            <p:cNvSpPr/>
            <p:nvPr/>
          </p:nvSpPr>
          <p:spPr>
            <a:xfrm rot="10800000">
              <a:off x="5508104" y="1772816"/>
              <a:ext cx="432048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1547664" y="1700808"/>
              <a:ext cx="1469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Creation</a:t>
              </a:r>
            </a:p>
            <a:p>
              <a:pPr algn="ctr"/>
              <a:r>
                <a:rPr lang="en-US" dirty="0" smtClean="0"/>
                <a:t>Modifications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6156176" y="1844824"/>
              <a:ext cx="1796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Runtime context</a:t>
              </a:r>
              <a:endParaRPr lang="en-US" dirty="0"/>
            </a:p>
          </p:txBody>
        </p:sp>
      </p:grpSp>
      <p:sp>
        <p:nvSpPr>
          <p:cNvPr id="91" name="Rectangle 90"/>
          <p:cNvSpPr/>
          <p:nvPr/>
        </p:nvSpPr>
        <p:spPr>
          <a:xfrm>
            <a:off x="3203848" y="212356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Administrator/expert</a:t>
            </a:r>
            <a:endParaRPr lang="en-US" dirty="0" smtClean="0"/>
          </a:p>
        </p:txBody>
      </p:sp>
      <p:pic>
        <p:nvPicPr>
          <p:cNvPr id="92" name="Picture 3" descr="C:\Users\Yoann\AppData\Local\Microsoft\Windows\Temporary Internet Files\Content.IE5\M6THCT3H\MC90007874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95936" y="1187460"/>
            <a:ext cx="683405" cy="1008112"/>
          </a:xfrm>
          <a:prstGeom prst="rect">
            <a:avLst/>
          </a:prstGeom>
          <a:noFill/>
        </p:spPr>
      </p:pic>
      <p:sp>
        <p:nvSpPr>
          <p:cNvPr id="93" name="Flèche gauche 92"/>
          <p:cNvSpPr/>
          <p:nvPr/>
        </p:nvSpPr>
        <p:spPr>
          <a:xfrm rot="5400000" flipH="1">
            <a:off x="2879812" y="2744924"/>
            <a:ext cx="576064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6228184" y="2708920"/>
            <a:ext cx="244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Targeted manager (ADL)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2339752" y="3356992"/>
            <a:ext cx="165618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Self-Adaptation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4788024" y="3356992"/>
            <a:ext cx="165618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HMI / ADL</a:t>
            </a:r>
            <a:endParaRPr lang="en-US" dirty="0"/>
          </a:p>
        </p:txBody>
      </p:sp>
      <p:sp>
        <p:nvSpPr>
          <p:cNvPr id="97" name="Flèche gauche 96"/>
          <p:cNvSpPr/>
          <p:nvPr/>
        </p:nvSpPr>
        <p:spPr>
          <a:xfrm rot="5400000" flipH="1">
            <a:off x="5472100" y="2744924"/>
            <a:ext cx="576064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1187624" y="2708920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High-level goals</a:t>
            </a:r>
            <a:endParaRPr lang="en-US" dirty="0"/>
          </a:p>
        </p:txBody>
      </p:sp>
      <p:pic>
        <p:nvPicPr>
          <p:cNvPr id="45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896" y="6117257"/>
            <a:ext cx="936104" cy="7407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Perspective: Self Adaptation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102</a:t>
            </a:fld>
            <a:endParaRPr lang="fr-FR" dirty="0"/>
          </a:p>
        </p:txBody>
      </p:sp>
      <p:grpSp>
        <p:nvGrpSpPr>
          <p:cNvPr id="5" name="Groupe 60"/>
          <p:cNvGrpSpPr/>
          <p:nvPr/>
        </p:nvGrpSpPr>
        <p:grpSpPr>
          <a:xfrm>
            <a:off x="1115616" y="3212976"/>
            <a:ext cx="6837334" cy="4968552"/>
            <a:chOff x="1115616" y="908720"/>
            <a:chExt cx="6837334" cy="4968552"/>
          </a:xfrm>
        </p:grpSpPr>
        <p:sp>
          <p:nvSpPr>
            <p:cNvPr id="62" name="Rectangle 61"/>
            <p:cNvSpPr/>
            <p:nvPr/>
          </p:nvSpPr>
          <p:spPr>
            <a:xfrm>
              <a:off x="2195736" y="2348880"/>
              <a:ext cx="4608512" cy="3600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Management of the Task (controller)</a:t>
              </a:r>
              <a:endParaRPr lang="en-US" dirty="0"/>
            </a:p>
          </p:txBody>
        </p:sp>
        <p:sp>
          <p:nvSpPr>
            <p:cNvPr id="63" name="Rectangle à coins arrondis 62"/>
            <p:cNvSpPr/>
            <p:nvPr/>
          </p:nvSpPr>
          <p:spPr>
            <a:xfrm>
              <a:off x="1115616" y="1268760"/>
              <a:ext cx="432048" cy="41044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</a:p>
            <a:p>
              <a:pPr algn="ctr"/>
              <a:r>
                <a:rPr lang="en-US" dirty="0" smtClean="0"/>
                <a:t>O</a:t>
              </a:r>
            </a:p>
            <a:p>
              <a:pPr algn="ctr"/>
              <a:r>
                <a:rPr lang="en-US" dirty="0" smtClean="0"/>
                <a:t>N</a:t>
              </a:r>
            </a:p>
            <a:p>
              <a:pPr algn="ctr"/>
              <a:r>
                <a:rPr lang="en-US" dirty="0" smtClean="0"/>
                <a:t>T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X</a:t>
              </a:r>
            </a:p>
            <a:p>
              <a:pPr algn="ctr"/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195736" y="908720"/>
              <a:ext cx="4608512" cy="72008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195736" y="2996952"/>
              <a:ext cx="4536504" cy="1728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à coins arrondis 65"/>
            <p:cNvSpPr/>
            <p:nvPr/>
          </p:nvSpPr>
          <p:spPr>
            <a:xfrm rot="5400000">
              <a:off x="4319972" y="3392996"/>
              <a:ext cx="432048" cy="4536504"/>
            </a:xfrm>
            <a:prstGeom prst="roundRect">
              <a:avLst>
                <a:gd name="adj" fmla="val 5672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Managed System</a:t>
              </a:r>
              <a:endParaRPr lang="en-US" dirty="0"/>
            </a:p>
          </p:txBody>
        </p:sp>
        <p:sp>
          <p:nvSpPr>
            <p:cNvPr id="67" name="Triangle isocèle 66"/>
            <p:cNvSpPr/>
            <p:nvPr/>
          </p:nvSpPr>
          <p:spPr>
            <a:xfrm flipH="1" flipV="1">
              <a:off x="2483768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riangle isocèle 67"/>
            <p:cNvSpPr/>
            <p:nvPr/>
          </p:nvSpPr>
          <p:spPr>
            <a:xfrm flipH="1" flipV="1">
              <a:off x="2915816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isocèle 68"/>
            <p:cNvSpPr/>
            <p:nvPr/>
          </p:nvSpPr>
          <p:spPr>
            <a:xfrm flipH="1">
              <a:off x="5868144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riangle isocèle 69"/>
            <p:cNvSpPr/>
            <p:nvPr/>
          </p:nvSpPr>
          <p:spPr>
            <a:xfrm flipH="1">
              <a:off x="6300192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Connecteur droit avec flèche 70"/>
            <p:cNvCxnSpPr>
              <a:stCxn id="77" idx="0"/>
              <a:endCxn id="81" idx="1"/>
            </p:cNvCxnSpPr>
            <p:nvPr/>
          </p:nvCxnSpPr>
          <p:spPr>
            <a:xfrm rot="5400000" flipH="1" flipV="1">
              <a:off x="2465766" y="3483006"/>
              <a:ext cx="720080" cy="46805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>
              <a:stCxn id="81" idx="3"/>
              <a:endCxn id="79" idx="1"/>
            </p:cNvCxnSpPr>
            <p:nvPr/>
          </p:nvCxnSpPr>
          <p:spPr>
            <a:xfrm>
              <a:off x="3419872" y="3356992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>
              <a:stCxn id="79" idx="3"/>
              <a:endCxn id="80" idx="1"/>
            </p:cNvCxnSpPr>
            <p:nvPr/>
          </p:nvCxnSpPr>
          <p:spPr>
            <a:xfrm flipV="1">
              <a:off x="4283968" y="3429000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>
              <a:stCxn id="80" idx="3"/>
              <a:endCxn id="82" idx="1"/>
            </p:cNvCxnSpPr>
            <p:nvPr/>
          </p:nvCxnSpPr>
          <p:spPr>
            <a:xfrm>
              <a:off x="5220072" y="3429000"/>
              <a:ext cx="1008112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>
              <a:stCxn id="67" idx="3"/>
              <a:endCxn id="77" idx="2"/>
            </p:cNvCxnSpPr>
            <p:nvPr/>
          </p:nvCxnSpPr>
          <p:spPr>
            <a:xfrm rot="5400000" flipH="1" flipV="1">
              <a:off x="2195736" y="4761148"/>
              <a:ext cx="7920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>
              <a:stCxn id="82" idx="2"/>
              <a:endCxn id="70" idx="0"/>
            </p:cNvCxnSpPr>
            <p:nvPr/>
          </p:nvCxnSpPr>
          <p:spPr>
            <a:xfrm rot="5400000">
              <a:off x="5940152" y="4689140"/>
              <a:ext cx="93610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2411760" y="4077072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87824" y="4149080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923928" y="3717032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60032" y="3284984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59832" y="3212976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228184" y="3933056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851920" y="3212976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580112" y="3212976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716016" y="3789040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508104" y="4149080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èche vers le bas 86"/>
            <p:cNvSpPr/>
            <p:nvPr/>
          </p:nvSpPr>
          <p:spPr>
            <a:xfrm>
              <a:off x="2987824" y="1772816"/>
              <a:ext cx="432048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lèche vers le bas 87"/>
            <p:cNvSpPr/>
            <p:nvPr/>
          </p:nvSpPr>
          <p:spPr>
            <a:xfrm rot="10800000">
              <a:off x="5508104" y="1772816"/>
              <a:ext cx="432048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1547664" y="1700808"/>
              <a:ext cx="1469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Creation</a:t>
              </a:r>
            </a:p>
            <a:p>
              <a:pPr algn="ctr"/>
              <a:r>
                <a:rPr lang="en-US" dirty="0" smtClean="0"/>
                <a:t>Modifications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6156176" y="1844824"/>
              <a:ext cx="1796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Runtime context</a:t>
              </a:r>
              <a:endParaRPr lang="en-US" dirty="0"/>
            </a:p>
          </p:txBody>
        </p:sp>
      </p:grpSp>
      <p:sp>
        <p:nvSpPr>
          <p:cNvPr id="91" name="Rectangle 90"/>
          <p:cNvSpPr/>
          <p:nvPr/>
        </p:nvSpPr>
        <p:spPr>
          <a:xfrm>
            <a:off x="3203848" y="212356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Administrator/expert</a:t>
            </a:r>
            <a:endParaRPr lang="en-US" dirty="0" smtClean="0"/>
          </a:p>
        </p:txBody>
      </p:sp>
      <p:pic>
        <p:nvPicPr>
          <p:cNvPr id="92" name="Picture 3" descr="C:\Users\Yoann\AppData\Local\Microsoft\Windows\Temporary Internet Files\Content.IE5\M6THCT3H\MC90007874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95936" y="1187460"/>
            <a:ext cx="683405" cy="1008112"/>
          </a:xfrm>
          <a:prstGeom prst="rect">
            <a:avLst/>
          </a:prstGeom>
          <a:noFill/>
        </p:spPr>
      </p:pic>
      <p:sp>
        <p:nvSpPr>
          <p:cNvPr id="93" name="Flèche gauche 92"/>
          <p:cNvSpPr/>
          <p:nvPr/>
        </p:nvSpPr>
        <p:spPr>
          <a:xfrm rot="5400000" flipH="1">
            <a:off x="2879812" y="2744924"/>
            <a:ext cx="576064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6228184" y="2708920"/>
            <a:ext cx="244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Targeted manager (ADL)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2339752" y="3356992"/>
            <a:ext cx="1656184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Self-Adaptation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4788024" y="3356992"/>
            <a:ext cx="165618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HMI / ADL</a:t>
            </a:r>
            <a:endParaRPr lang="en-US" dirty="0"/>
          </a:p>
        </p:txBody>
      </p:sp>
      <p:sp>
        <p:nvSpPr>
          <p:cNvPr id="97" name="Flèche gauche 96"/>
          <p:cNvSpPr/>
          <p:nvPr/>
        </p:nvSpPr>
        <p:spPr>
          <a:xfrm rot="5400000" flipH="1">
            <a:off x="5472100" y="2744924"/>
            <a:ext cx="576064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1187624" y="2708920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High-level goals</a:t>
            </a:r>
            <a:endParaRPr lang="en-US" dirty="0"/>
          </a:p>
        </p:txBody>
      </p:sp>
      <p:pic>
        <p:nvPicPr>
          <p:cNvPr id="45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896" y="6117257"/>
            <a:ext cx="936104" cy="7407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7740352" y="3032956"/>
            <a:ext cx="1160512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Perspective: Distribution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98648" y="4124102"/>
            <a:ext cx="3505200" cy="365760"/>
          </a:xfrm>
        </p:spPr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103</a:t>
            </a:fld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>
            <a:off x="2051720" y="2348880"/>
            <a:ext cx="4608512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Management of the Task (controller)</a:t>
            </a:r>
            <a:endParaRPr lang="en-US" dirty="0"/>
          </a:p>
        </p:txBody>
      </p:sp>
      <p:sp>
        <p:nvSpPr>
          <p:cNvPr id="63" name="Rectangle à coins arrondis 62"/>
          <p:cNvSpPr/>
          <p:nvPr/>
        </p:nvSpPr>
        <p:spPr>
          <a:xfrm>
            <a:off x="971600" y="2276872"/>
            <a:ext cx="432048" cy="30963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051720" y="3032956"/>
            <a:ext cx="453650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à coins arrondis 65"/>
          <p:cNvSpPr/>
          <p:nvPr/>
        </p:nvSpPr>
        <p:spPr>
          <a:xfrm rot="5400000">
            <a:off x="4175956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67" name="Triangle isocèle 66"/>
          <p:cNvSpPr/>
          <p:nvPr/>
        </p:nvSpPr>
        <p:spPr>
          <a:xfrm flipH="1" flipV="1">
            <a:off x="233975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isocèle 67"/>
          <p:cNvSpPr/>
          <p:nvPr/>
        </p:nvSpPr>
        <p:spPr>
          <a:xfrm flipH="1" flipV="1">
            <a:off x="2771800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isocèle 68"/>
          <p:cNvSpPr/>
          <p:nvPr/>
        </p:nvSpPr>
        <p:spPr>
          <a:xfrm flipH="1">
            <a:off x="572412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isocèle 69"/>
          <p:cNvSpPr/>
          <p:nvPr/>
        </p:nvSpPr>
        <p:spPr>
          <a:xfrm flipH="1">
            <a:off x="615617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Connecteur droit avec flèche 70"/>
          <p:cNvCxnSpPr>
            <a:stCxn id="77" idx="0"/>
            <a:endCxn id="81" idx="1"/>
          </p:cNvCxnSpPr>
          <p:nvPr/>
        </p:nvCxnSpPr>
        <p:spPr>
          <a:xfrm rot="5400000" flipH="1" flipV="1">
            <a:off x="2321750" y="3483006"/>
            <a:ext cx="720080" cy="4680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>
            <a:stCxn id="81" idx="3"/>
            <a:endCxn id="79" idx="1"/>
          </p:cNvCxnSpPr>
          <p:nvPr/>
        </p:nvCxnSpPr>
        <p:spPr>
          <a:xfrm>
            <a:off x="3275856" y="3356992"/>
            <a:ext cx="1800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stCxn id="79" idx="3"/>
            <a:endCxn id="80" idx="1"/>
          </p:cNvCxnSpPr>
          <p:nvPr/>
        </p:nvCxnSpPr>
        <p:spPr>
          <a:xfrm>
            <a:off x="5436096" y="3356992"/>
            <a:ext cx="252028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>
            <a:stCxn id="80" idx="2"/>
            <a:endCxn id="82" idx="3"/>
          </p:cNvCxnSpPr>
          <p:nvPr/>
        </p:nvCxnSpPr>
        <p:spPr>
          <a:xfrm rot="5400000">
            <a:off x="7002270" y="2942946"/>
            <a:ext cx="576064" cy="1692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>
            <a:stCxn id="67" idx="3"/>
            <a:endCxn id="77" idx="2"/>
          </p:cNvCxnSpPr>
          <p:nvPr/>
        </p:nvCxnSpPr>
        <p:spPr>
          <a:xfrm rot="5400000" flipH="1" flipV="1">
            <a:off x="2051720" y="4761148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>
            <a:stCxn id="82" idx="2"/>
            <a:endCxn id="70" idx="0"/>
          </p:cNvCxnSpPr>
          <p:nvPr/>
        </p:nvCxnSpPr>
        <p:spPr>
          <a:xfrm rot="5400000">
            <a:off x="5796136" y="4689140"/>
            <a:ext cx="9361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267744" y="407707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843808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5076056" y="321297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956376" y="321297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915816" y="321297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084168" y="393305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3779912" y="422108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5364088" y="364502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572000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364088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896" y="6117257"/>
            <a:ext cx="936104" cy="7407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104</a:t>
            </a:fld>
            <a:endParaRPr lang="fr-FR" dirty="0"/>
          </a:p>
        </p:txBody>
      </p:sp>
      <p:pic>
        <p:nvPicPr>
          <p:cNvPr id="124937" name="Picture 9" descr="C:\Users\Yoann\AppData\Local\Microsoft\Windows\Temporary Internet Files\Content.IE5\M6THCT3H\MC90043316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556792"/>
            <a:ext cx="4263380" cy="319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pied de page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influences</a:t>
            </a:r>
            <a:endParaRPr lang="en-US" sz="2000" dirty="0"/>
          </a:p>
        </p:txBody>
      </p:sp>
      <p:sp>
        <p:nvSpPr>
          <p:cNvPr id="8" name="Ellipse 7"/>
          <p:cNvSpPr/>
          <p:nvPr/>
        </p:nvSpPr>
        <p:spPr>
          <a:xfrm>
            <a:off x="3779912" y="3284984"/>
            <a:ext cx="2160240" cy="9361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AUTONOMIC COMPUTING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929" y="1052736"/>
            <a:ext cx="936207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C:\Users\Yoann\AppData\Local\Microsoft\Windows\Temporary Internet Files\Content.IE5\WGQUI3OT\MC90031115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268760"/>
            <a:ext cx="655302" cy="1119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C:\Users\Yoann\AppData\Local\Microsoft\Windows\Temporary Internet Files\Content.IE5\OFZ6DCA7\MC900356497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5310" y="4581128"/>
            <a:ext cx="949445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7" name="Picture 9" descr="C:\Users\Yoann\AppData\Local\Microsoft\Windows\Temporary Internet Files\Content.IE5\M6THCT3H\MC900329488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132856"/>
            <a:ext cx="792088" cy="607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ZoneTexte 17"/>
          <p:cNvSpPr txBox="1"/>
          <p:nvPr/>
        </p:nvSpPr>
        <p:spPr>
          <a:xfrm>
            <a:off x="3419872" y="573325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Artificial Intelligence and </a:t>
            </a:r>
            <a:r>
              <a:rPr lang="fr-FR" dirty="0" smtClean="0"/>
              <a:t>Multi-agent system</a:t>
            </a:r>
          </a:p>
          <a:p>
            <a:pPr algn="ctr"/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179512" y="2996952"/>
            <a:ext cx="2985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Bio(socio)-inspired algorithms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732240" y="2420888"/>
            <a:ext cx="207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Robotics and automatic systems</a:t>
            </a:r>
            <a:endParaRPr lang="en-US" dirty="0"/>
          </a:p>
        </p:txBody>
      </p:sp>
      <p:sp>
        <p:nvSpPr>
          <p:cNvPr id="26" name="ZoneTexte 25"/>
          <p:cNvSpPr txBox="1"/>
          <p:nvPr/>
        </p:nvSpPr>
        <p:spPr>
          <a:xfrm>
            <a:off x="4247964" y="24208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Biology</a:t>
            </a:r>
            <a:endParaRPr lang="en-US" dirty="0"/>
          </a:p>
        </p:txBody>
      </p:sp>
      <p:pic>
        <p:nvPicPr>
          <p:cNvPr id="2060" name="Picture 12" descr="C:\Users\Yoann\AppData\Local\Microsoft\Windows\Temporary Internet Files\Content.IE5\WGQUI3OT\MC900078708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2204864"/>
            <a:ext cx="792088" cy="743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2" descr="C:\Users\Yoann\Desktop\THESE\FINALISATION\images\pervasiv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3861048"/>
            <a:ext cx="1440160" cy="975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ZoneTexte 32"/>
          <p:cNvSpPr txBox="1"/>
          <p:nvPr/>
        </p:nvSpPr>
        <p:spPr>
          <a:xfrm>
            <a:off x="6660232" y="4941168"/>
            <a:ext cx="2298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Ubiquitous Computing</a:t>
            </a:r>
          </a:p>
          <a:p>
            <a:r>
              <a:rPr lang="en-US" dirty="0" smtClean="0"/>
              <a:t>Ambient Intelligence</a:t>
            </a:r>
          </a:p>
          <a:p>
            <a:pPr algn="ctr"/>
            <a:r>
              <a:rPr lang="en-US" dirty="0" smtClean="0"/>
              <a:t>Proactive Computing</a:t>
            </a:r>
            <a:endParaRPr lang="en-US" dirty="0"/>
          </a:p>
        </p:txBody>
      </p:sp>
      <p:pic>
        <p:nvPicPr>
          <p:cNvPr id="2064" name="Picture 16" descr="C:\Users\Yoann\AppData\Local\Microsoft\Windows\Temporary Internet Files\Content.IE5\OFZ6DCA7\MC90035404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4365104"/>
            <a:ext cx="749092" cy="792088"/>
          </a:xfrm>
          <a:prstGeom prst="rect">
            <a:avLst/>
          </a:prstGeom>
          <a:noFill/>
        </p:spPr>
      </p:pic>
      <p:sp>
        <p:nvSpPr>
          <p:cNvPr id="38" name="ZoneTexte 37"/>
          <p:cNvSpPr txBox="1"/>
          <p:nvPr/>
        </p:nvSpPr>
        <p:spPr>
          <a:xfrm>
            <a:off x="899592" y="515719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Software Engineering</a:t>
            </a:r>
            <a:endParaRPr lang="en-US" dirty="0"/>
          </a:p>
        </p:txBody>
      </p:sp>
      <p:pic>
        <p:nvPicPr>
          <p:cNvPr id="24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Definition: Autonomic computing</a:t>
            </a:r>
            <a:endParaRPr lang="en-US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7" name="Espace réservé du contenu 1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800" dirty="0" smtClean="0"/>
              <a:t>« The essence of autonomic computing systems is </a:t>
            </a:r>
            <a:r>
              <a:rPr lang="en-US" sz="1800" dirty="0" smtClean="0">
                <a:solidFill>
                  <a:srgbClr val="FF0000"/>
                </a:solidFill>
              </a:rPr>
              <a:t>self-management</a:t>
            </a:r>
            <a:r>
              <a:rPr lang="en-US" sz="1800" dirty="0" smtClean="0"/>
              <a:t>, … free  system  administrators  from  the  details … provide users </a:t>
            </a:r>
            <a:r>
              <a:rPr lang="en-US" sz="1800" dirty="0" smtClean="0">
                <a:solidFill>
                  <a:srgbClr val="0070C0"/>
                </a:solidFill>
              </a:rPr>
              <a:t>with a machine that runs at peak performance 24/7 </a:t>
            </a:r>
            <a:r>
              <a:rPr lang="en-US" sz="1800" dirty="0" smtClean="0"/>
              <a:t>»  [</a:t>
            </a:r>
            <a:r>
              <a:rPr lang="en-US" sz="1800" dirty="0" err="1" smtClean="0"/>
              <a:t>Kephart</a:t>
            </a:r>
            <a:r>
              <a:rPr lang="en-US" sz="1800" dirty="0" smtClean="0"/>
              <a:t>]</a:t>
            </a:r>
          </a:p>
          <a:p>
            <a:pPr lvl="1"/>
            <a:r>
              <a:rPr lang="en-US" sz="1800" dirty="0" smtClean="0"/>
              <a:t>«…realize computer and software systems and  applications  that  can  </a:t>
            </a:r>
            <a:r>
              <a:rPr lang="en-US" sz="1800" dirty="0" smtClean="0">
                <a:solidFill>
                  <a:srgbClr val="FF0000"/>
                </a:solidFill>
              </a:rPr>
              <a:t>manage  themselves  in  accordance  with  high-level guidance from humans </a:t>
            </a:r>
            <a:r>
              <a:rPr lang="en-US" sz="1800" dirty="0" smtClean="0"/>
              <a:t>» [</a:t>
            </a:r>
            <a:r>
              <a:rPr lang="en-US" sz="1800" dirty="0" err="1" smtClean="0"/>
              <a:t>Parashar</a:t>
            </a:r>
            <a:r>
              <a:rPr lang="en-US" sz="1800" dirty="0" smtClean="0"/>
              <a:t>] </a:t>
            </a:r>
          </a:p>
          <a:p>
            <a:pPr lvl="1"/>
            <a:r>
              <a:rPr lang="en-US" sz="1800" dirty="0" smtClean="0"/>
              <a:t>« The aim [is to] create the </a:t>
            </a:r>
            <a:r>
              <a:rPr lang="en-US" sz="1800" dirty="0" smtClean="0">
                <a:solidFill>
                  <a:srgbClr val="0070C0"/>
                </a:solidFill>
              </a:rPr>
              <a:t>self-management of a substantial amount of computing function</a:t>
            </a:r>
            <a:r>
              <a:rPr lang="en-US" sz="1800" dirty="0" smtClean="0"/>
              <a:t> to </a:t>
            </a:r>
            <a:r>
              <a:rPr lang="en-US" sz="1800" dirty="0" smtClean="0">
                <a:solidFill>
                  <a:srgbClr val="FF0000"/>
                </a:solidFill>
              </a:rPr>
              <a:t>relieve users of low level management activities </a:t>
            </a:r>
            <a:r>
              <a:rPr lang="en-US" sz="1800" dirty="0" smtClean="0"/>
              <a:t>… The   vision   of   autonomic   computing   is   to   create   </a:t>
            </a:r>
            <a:r>
              <a:rPr lang="en-US" sz="1800" dirty="0" err="1" smtClean="0">
                <a:solidFill>
                  <a:srgbClr val="0070C0"/>
                </a:solidFill>
              </a:rPr>
              <a:t>selfware</a:t>
            </a:r>
            <a:r>
              <a:rPr lang="en-US" sz="1800" dirty="0" smtClean="0"/>
              <a:t>   through   </a:t>
            </a:r>
            <a:r>
              <a:rPr lang="en-US" sz="1800" dirty="0" smtClean="0">
                <a:solidFill>
                  <a:srgbClr val="FF0000"/>
                </a:solidFill>
              </a:rPr>
              <a:t>self-* properties</a:t>
            </a:r>
            <a:r>
              <a:rPr lang="en-US" sz="1800" dirty="0" smtClean="0"/>
              <a:t>» [</a:t>
            </a:r>
            <a:r>
              <a:rPr lang="en-US" sz="1800" dirty="0" err="1" smtClean="0"/>
              <a:t>Sterritt</a:t>
            </a:r>
            <a:r>
              <a:rPr lang="en-US" sz="1800" dirty="0" smtClean="0"/>
              <a:t>]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9552" y="4557321"/>
            <a:ext cx="8136904" cy="1224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611560" y="4509120"/>
            <a:ext cx="7993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Autonomic computing is the field interested in all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70C0"/>
                </a:solidFill>
              </a:rPr>
              <a:t>adaptive technologies </a:t>
            </a:r>
            <a:r>
              <a:rPr lang="en-US" sz="2400" dirty="0" smtClean="0"/>
              <a:t>to provide approaches and tools </a:t>
            </a:r>
            <a:r>
              <a:rPr lang="en-US" sz="2400" dirty="0" smtClean="0">
                <a:solidFill>
                  <a:srgbClr val="FF0000"/>
                </a:solidFill>
              </a:rPr>
              <a:t>for building self-managed systems</a:t>
            </a:r>
            <a:r>
              <a:rPr lang="en-US" sz="2400" dirty="0" smtClean="0"/>
              <a:t>, called </a:t>
            </a:r>
            <a:r>
              <a:rPr lang="en-US" sz="2400" dirty="0" smtClean="0">
                <a:solidFill>
                  <a:srgbClr val="0070C0"/>
                </a:solidFill>
              </a:rPr>
              <a:t>autonomic systems 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323528" y="148478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9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9552" y="1484784"/>
            <a:ext cx="8136904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Autonomic System</a:t>
            </a:r>
            <a:endParaRPr lang="en-US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212976"/>
            <a:ext cx="8229600" cy="271385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Self-Configuration</a:t>
            </a:r>
          </a:p>
          <a:p>
            <a:pPr>
              <a:defRPr/>
            </a:pPr>
            <a:r>
              <a:rPr lang="en-GB" dirty="0" smtClean="0"/>
              <a:t>Self-Optimisation</a:t>
            </a:r>
          </a:p>
          <a:p>
            <a:pPr>
              <a:defRPr/>
            </a:pPr>
            <a:r>
              <a:rPr lang="en-GB" dirty="0" smtClean="0"/>
              <a:t>Self-Healing</a:t>
            </a:r>
          </a:p>
          <a:p>
            <a:pPr>
              <a:defRPr/>
            </a:pPr>
            <a:r>
              <a:rPr lang="en-GB" dirty="0" smtClean="0"/>
              <a:t>Self-Protection</a:t>
            </a:r>
            <a:endParaRPr lang="en-US" dirty="0" smtClean="0"/>
          </a:p>
          <a:p>
            <a:r>
              <a:rPr lang="en-US" dirty="0" smtClean="0"/>
              <a:t>Self- …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610991" y="1484784"/>
            <a:ext cx="7993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An autonomic system has sufficient information on its </a:t>
            </a:r>
            <a:r>
              <a:rPr lang="en-US" sz="2000" dirty="0" smtClean="0">
                <a:solidFill>
                  <a:srgbClr val="0070C0"/>
                </a:solidFill>
              </a:rPr>
              <a:t>environment and itself </a:t>
            </a:r>
            <a:r>
              <a:rPr lang="en-US" sz="2000" dirty="0" smtClean="0"/>
              <a:t>to be able to </a:t>
            </a:r>
            <a:r>
              <a:rPr lang="en-US" sz="2000" dirty="0" smtClean="0">
                <a:solidFill>
                  <a:srgbClr val="0070C0"/>
                </a:solidFill>
              </a:rPr>
              <a:t>anticipate</a:t>
            </a:r>
            <a:r>
              <a:rPr lang="en-US" sz="2000" dirty="0" smtClean="0"/>
              <a:t> the situations they </a:t>
            </a:r>
            <a:r>
              <a:rPr lang="fr-FR" sz="2000" dirty="0" err="1" smtClean="0"/>
              <a:t>encounter</a:t>
            </a:r>
            <a:r>
              <a:rPr lang="fr-FR" sz="2000" dirty="0" smtClean="0"/>
              <a:t> </a:t>
            </a:r>
            <a:r>
              <a:rPr lang="en-US" sz="2000" dirty="0" smtClean="0"/>
              <a:t>and to </a:t>
            </a:r>
            <a:r>
              <a:rPr lang="en-US" sz="2000" dirty="0" smtClean="0">
                <a:solidFill>
                  <a:srgbClr val="0070C0"/>
                </a:solidFill>
              </a:rPr>
              <a:t>adapt</a:t>
            </a:r>
            <a:r>
              <a:rPr lang="en-US" sz="2000" dirty="0" smtClean="0"/>
              <a:t> to it in order to deliver its services in the </a:t>
            </a:r>
            <a:r>
              <a:rPr lang="en-US" sz="2000" dirty="0" smtClean="0">
                <a:solidFill>
                  <a:srgbClr val="0070C0"/>
                </a:solidFill>
              </a:rPr>
              <a:t>best possible way </a:t>
            </a:r>
            <a:r>
              <a:rPr lang="en-US" sz="2000" dirty="0" smtClean="0"/>
              <a:t>with respect to the </a:t>
            </a:r>
            <a:r>
              <a:rPr lang="en-US" sz="2000" dirty="0" smtClean="0">
                <a:solidFill>
                  <a:srgbClr val="0070C0"/>
                </a:solidFill>
              </a:rPr>
              <a:t>high-level policies</a:t>
            </a:r>
            <a:r>
              <a:rPr lang="en-US" sz="2000" dirty="0" smtClean="0"/>
              <a:t> fixed by the </a:t>
            </a:r>
            <a:r>
              <a:rPr lang="en-US" sz="2000" dirty="0" smtClean="0">
                <a:solidFill>
                  <a:srgbClr val="0070C0"/>
                </a:solidFill>
              </a:rPr>
              <a:t>administrator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13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an autonomic system is hard (1/2)</a:t>
            </a:r>
            <a:endParaRPr lang="en-US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Absorb complexity</a:t>
            </a:r>
          </a:p>
          <a:p>
            <a:endParaRPr lang="en-US" dirty="0" smtClean="0"/>
          </a:p>
          <a:p>
            <a:r>
              <a:rPr lang="en-US" dirty="0" smtClean="0"/>
              <a:t>Deal with different goals</a:t>
            </a:r>
          </a:p>
          <a:p>
            <a:pPr lvl="1"/>
            <a:r>
              <a:rPr lang="en-US" dirty="0" smtClean="0"/>
              <a:t>Resource management</a:t>
            </a:r>
          </a:p>
          <a:p>
            <a:pPr lvl="1"/>
            <a:r>
              <a:rPr lang="en-US" dirty="0" smtClean="0"/>
              <a:t>Self-healing</a:t>
            </a:r>
          </a:p>
          <a:p>
            <a:pPr lvl="1"/>
            <a:r>
              <a:rPr lang="en-US" dirty="0" smtClean="0"/>
              <a:t>Self-optimization</a:t>
            </a:r>
          </a:p>
          <a:p>
            <a:pPr lvl="1"/>
            <a:r>
              <a:rPr lang="en-US" dirty="0" smtClean="0"/>
              <a:t>Business specific goals…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Dynamic and fluctuating environments</a:t>
            </a:r>
          </a:p>
          <a:p>
            <a:pPr lvl="1"/>
            <a:r>
              <a:rPr lang="en-US" dirty="0" smtClean="0"/>
              <a:t>Communication with other managers</a:t>
            </a:r>
          </a:p>
          <a:p>
            <a:pPr lvl="1"/>
            <a:r>
              <a:rPr lang="en-US" dirty="0" smtClean="0"/>
              <a:t>Managed element modifications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grpSp>
        <p:nvGrpSpPr>
          <p:cNvPr id="74" name="Groupe 73"/>
          <p:cNvGrpSpPr/>
          <p:nvPr/>
        </p:nvGrpSpPr>
        <p:grpSpPr>
          <a:xfrm>
            <a:off x="4716016" y="1124744"/>
            <a:ext cx="4172079" cy="2664296"/>
            <a:chOff x="899592" y="908720"/>
            <a:chExt cx="7893123" cy="5040560"/>
          </a:xfrm>
        </p:grpSpPr>
        <p:sp>
          <p:nvSpPr>
            <p:cNvPr id="50" name="Rectangle 49"/>
            <p:cNvSpPr/>
            <p:nvPr/>
          </p:nvSpPr>
          <p:spPr>
            <a:xfrm>
              <a:off x="971599" y="4715852"/>
              <a:ext cx="1584176" cy="320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" dirty="0" smtClean="0">
                  <a:solidFill>
                    <a:srgbClr val="0070C0"/>
                  </a:solidFill>
                </a:rPr>
                <a:t>Administrator</a:t>
              </a:r>
              <a:endParaRPr lang="en-US" sz="500" dirty="0" smtClean="0"/>
            </a:p>
          </p:txBody>
        </p:sp>
        <p:graphicFrame>
          <p:nvGraphicFramePr>
            <p:cNvPr id="51" name="Object 3"/>
            <p:cNvGraphicFramePr>
              <a:graphicFrameLocks noChangeAspect="1"/>
            </p:cNvGraphicFramePr>
            <p:nvPr/>
          </p:nvGraphicFramePr>
          <p:xfrm>
            <a:off x="5436096" y="1340768"/>
            <a:ext cx="3356619" cy="2304256"/>
          </p:xfrm>
          <a:graphic>
            <a:graphicData uri="http://schemas.openxmlformats.org/presentationml/2006/ole">
              <p:oleObj spid="_x0000_s131075" name="Visio" r:id="rId4" imgW="4966912" imgH="3410071" progId="Visio.Drawing.11">
                <p:embed/>
              </p:oleObj>
            </a:graphicData>
          </a:graphic>
        </p:graphicFrame>
        <p:grpSp>
          <p:nvGrpSpPr>
            <p:cNvPr id="52" name="Groupe 15"/>
            <p:cNvGrpSpPr/>
            <p:nvPr/>
          </p:nvGrpSpPr>
          <p:grpSpPr>
            <a:xfrm>
              <a:off x="6084168" y="4149080"/>
              <a:ext cx="2007681" cy="1800200"/>
              <a:chOff x="6084168" y="4149080"/>
              <a:chExt cx="2007681" cy="1800200"/>
            </a:xfrm>
          </p:grpSpPr>
          <p:pic>
            <p:nvPicPr>
              <p:cNvPr id="53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84168" y="4149080"/>
                <a:ext cx="2007681" cy="18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5" descr="C:\Users\Yoann\AppData\Local\Microsoft\Windows\Temporary Internet Files\Content.IE5\3OFYQTBW\MC900431583[1]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44208" y="5373216"/>
                <a:ext cx="216024" cy="216024"/>
              </a:xfrm>
              <a:prstGeom prst="rect">
                <a:avLst/>
              </a:prstGeom>
              <a:noFill/>
            </p:spPr>
          </p:pic>
          <p:pic>
            <p:nvPicPr>
              <p:cNvPr id="55" name="Picture 11" descr="http://img.clubic.com/photo/01847360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516216" y="5013176"/>
                <a:ext cx="288032" cy="288904"/>
              </a:xfrm>
              <a:prstGeom prst="rect">
                <a:avLst/>
              </a:prstGeom>
              <a:noFill/>
            </p:spPr>
          </p:pic>
        </p:grpSp>
        <p:sp>
          <p:nvSpPr>
            <p:cNvPr id="56" name="Rectangle 55"/>
            <p:cNvSpPr/>
            <p:nvPr/>
          </p:nvSpPr>
          <p:spPr>
            <a:xfrm>
              <a:off x="3635896" y="2060848"/>
              <a:ext cx="864096" cy="352839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M</a:t>
              </a:r>
            </a:p>
            <a:p>
              <a:pPr algn="ctr"/>
              <a:r>
                <a:rPr lang="en-US" sz="500" dirty="0" smtClean="0"/>
                <a:t>A</a:t>
              </a:r>
            </a:p>
            <a:p>
              <a:pPr algn="ctr"/>
              <a:r>
                <a:rPr lang="en-US" sz="500" dirty="0" smtClean="0"/>
                <a:t>N</a:t>
              </a:r>
            </a:p>
            <a:p>
              <a:pPr algn="ctr"/>
              <a:r>
                <a:rPr lang="en-US" sz="500" dirty="0" smtClean="0"/>
                <a:t>A</a:t>
              </a:r>
            </a:p>
            <a:p>
              <a:pPr algn="ctr"/>
              <a:r>
                <a:rPr lang="en-US" sz="500" dirty="0" smtClean="0"/>
                <a:t>G</a:t>
              </a:r>
            </a:p>
            <a:p>
              <a:pPr algn="ctr"/>
              <a:r>
                <a:rPr lang="en-US" sz="500" dirty="0" smtClean="0"/>
                <a:t>E</a:t>
              </a:r>
            </a:p>
            <a:p>
              <a:pPr algn="ctr"/>
              <a:r>
                <a:rPr lang="en-US" sz="500" dirty="0" smtClean="0"/>
                <a:t>R</a:t>
              </a:r>
            </a:p>
            <a:p>
              <a:pPr algn="ctr"/>
              <a:endParaRPr lang="en-US" sz="500" dirty="0" smtClean="0"/>
            </a:p>
            <a:p>
              <a:pPr algn="ctr"/>
              <a:endParaRPr lang="en-US" sz="500" dirty="0" smtClean="0"/>
            </a:p>
            <a:p>
              <a:pPr algn="ctr"/>
              <a:endParaRPr lang="en-US" sz="500" dirty="0"/>
            </a:p>
          </p:txBody>
        </p:sp>
        <p:pic>
          <p:nvPicPr>
            <p:cNvPr id="57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79912" y="4653136"/>
              <a:ext cx="507484" cy="576064"/>
            </a:xfrm>
            <a:prstGeom prst="rect">
              <a:avLst/>
            </a:prstGeom>
            <a:noFill/>
          </p:spPr>
        </p:pic>
        <p:pic>
          <p:nvPicPr>
            <p:cNvPr id="58" name="Picture 3" descr="C:\Users\Yoann\AppData\Local\Microsoft\Windows\Temporary Internet Files\Content.IE5\M6THCT3H\MC900078748[1].wm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899592" y="2771636"/>
              <a:ext cx="1269180" cy="1872208"/>
            </a:xfrm>
            <a:prstGeom prst="rect">
              <a:avLst/>
            </a:prstGeom>
            <a:noFill/>
          </p:spPr>
        </p:pic>
        <p:pic>
          <p:nvPicPr>
            <p:cNvPr id="59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88224" y="2132856"/>
              <a:ext cx="288032" cy="326956"/>
            </a:xfrm>
            <a:prstGeom prst="rect">
              <a:avLst/>
            </a:prstGeom>
            <a:noFill/>
          </p:spPr>
        </p:pic>
        <p:pic>
          <p:nvPicPr>
            <p:cNvPr id="60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48264" y="4221088"/>
              <a:ext cx="216024" cy="245217"/>
            </a:xfrm>
            <a:prstGeom prst="rect">
              <a:avLst/>
            </a:prstGeom>
            <a:noFill/>
          </p:spPr>
        </p:pic>
        <p:pic>
          <p:nvPicPr>
            <p:cNvPr id="61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16216" y="4725144"/>
              <a:ext cx="216024" cy="245217"/>
            </a:xfrm>
            <a:prstGeom prst="rect">
              <a:avLst/>
            </a:prstGeom>
            <a:noFill/>
          </p:spPr>
        </p:pic>
        <p:pic>
          <p:nvPicPr>
            <p:cNvPr id="62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64288" y="4725144"/>
              <a:ext cx="216024" cy="245217"/>
            </a:xfrm>
            <a:prstGeom prst="rect">
              <a:avLst/>
            </a:prstGeom>
            <a:noFill/>
          </p:spPr>
        </p:pic>
        <p:pic>
          <p:nvPicPr>
            <p:cNvPr id="63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32240" y="5373216"/>
              <a:ext cx="216024" cy="245217"/>
            </a:xfrm>
            <a:prstGeom prst="rect">
              <a:avLst/>
            </a:prstGeom>
            <a:noFill/>
          </p:spPr>
        </p:pic>
        <p:pic>
          <p:nvPicPr>
            <p:cNvPr id="64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5373216"/>
              <a:ext cx="216024" cy="245217"/>
            </a:xfrm>
            <a:prstGeom prst="rect">
              <a:avLst/>
            </a:prstGeom>
            <a:noFill/>
          </p:spPr>
        </p:pic>
        <p:sp>
          <p:nvSpPr>
            <p:cNvPr id="65" name="Flèche gauche 64"/>
            <p:cNvSpPr/>
            <p:nvPr/>
          </p:nvSpPr>
          <p:spPr>
            <a:xfrm flipH="1">
              <a:off x="2411760" y="3573016"/>
              <a:ext cx="1080120" cy="50405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GOALS</a:t>
              </a:r>
              <a:endParaRPr lang="en-US" sz="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66" name="Flèche droite 65"/>
            <p:cNvSpPr/>
            <p:nvPr/>
          </p:nvSpPr>
          <p:spPr>
            <a:xfrm>
              <a:off x="4788024" y="5229200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Z=3</a:t>
              </a:r>
              <a:endParaRPr lang="en-US" sz="500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339751" y="2996952"/>
              <a:ext cx="1224135" cy="26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" dirty="0" smtClean="0"/>
                <a:t>“Lower CPU consumption”</a:t>
              </a:r>
              <a:endParaRPr lang="en-US" sz="300" dirty="0"/>
            </a:p>
          </p:txBody>
        </p:sp>
        <p:pic>
          <p:nvPicPr>
            <p:cNvPr id="68" name="Picture 4" descr="C:\Users\Yoann\AppData\Local\Microsoft\Windows\Temporary Internet Files\Content.IE5\KGA4V66M\MC900299721[1].wmf"/>
            <p:cNvPicPr>
              <a:picLocks noChangeAspect="1" noChangeArrowheads="1"/>
            </p:cNvPicPr>
            <p:nvPr/>
          </p:nvPicPr>
          <p:blipFill>
            <a:blip r:embed="rId10" cstate="print"/>
            <a:srcRect b="12771"/>
            <a:stretch>
              <a:fillRect/>
            </a:stretch>
          </p:blipFill>
          <p:spPr bwMode="auto">
            <a:xfrm>
              <a:off x="3563888" y="908720"/>
              <a:ext cx="864096" cy="1296144"/>
            </a:xfrm>
            <a:prstGeom prst="rect">
              <a:avLst/>
            </a:prstGeom>
            <a:noFill/>
          </p:spPr>
        </p:pic>
        <p:sp>
          <p:nvSpPr>
            <p:cNvPr id="69" name="Rectangle 68"/>
            <p:cNvSpPr/>
            <p:nvPr/>
          </p:nvSpPr>
          <p:spPr>
            <a:xfrm>
              <a:off x="4283967" y="980727"/>
              <a:ext cx="864095" cy="320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" dirty="0" smtClean="0">
                  <a:solidFill>
                    <a:srgbClr val="0070C0"/>
                  </a:solidFill>
                </a:rPr>
                <a:t>expert</a:t>
              </a:r>
              <a:endParaRPr lang="en-US" sz="500" dirty="0" smtClean="0"/>
            </a:p>
          </p:txBody>
        </p:sp>
        <p:sp>
          <p:nvSpPr>
            <p:cNvPr id="70" name="Flèche droite 69"/>
            <p:cNvSpPr/>
            <p:nvPr/>
          </p:nvSpPr>
          <p:spPr>
            <a:xfrm rot="10800000">
              <a:off x="4716016" y="4797152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/>
            </a:p>
          </p:txBody>
        </p:sp>
        <p:sp>
          <p:nvSpPr>
            <p:cNvPr id="71" name="Flèche droite 70"/>
            <p:cNvSpPr/>
            <p:nvPr/>
          </p:nvSpPr>
          <p:spPr>
            <a:xfrm>
              <a:off x="4644008" y="2780928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Z=3</a:t>
              </a:r>
              <a:endParaRPr lang="en-US" sz="500" dirty="0"/>
            </a:p>
          </p:txBody>
        </p:sp>
        <p:sp>
          <p:nvSpPr>
            <p:cNvPr id="72" name="Flèche droite 71"/>
            <p:cNvSpPr/>
            <p:nvPr/>
          </p:nvSpPr>
          <p:spPr>
            <a:xfrm rot="10800000">
              <a:off x="4572000" y="2348880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/>
            </a:p>
          </p:txBody>
        </p:sp>
        <p:sp>
          <p:nvSpPr>
            <p:cNvPr id="73" name="Flèche droite 72"/>
            <p:cNvSpPr/>
            <p:nvPr/>
          </p:nvSpPr>
          <p:spPr>
            <a:xfrm rot="10800000">
              <a:off x="2483768" y="4221088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/>
            </a:p>
          </p:txBody>
        </p:sp>
      </p:grpSp>
      <p:pic>
        <p:nvPicPr>
          <p:cNvPr id="75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an autonomic system is hard (2/2)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They should be</a:t>
            </a:r>
          </a:p>
          <a:p>
            <a:pPr lvl="1"/>
            <a:r>
              <a:rPr lang="en-US" dirty="0" smtClean="0"/>
              <a:t>Reliable</a:t>
            </a:r>
          </a:p>
          <a:p>
            <a:pPr lvl="1"/>
            <a:r>
              <a:rPr lang="en-US" dirty="0" smtClean="0"/>
              <a:t>Maintainable</a:t>
            </a:r>
          </a:p>
          <a:p>
            <a:pPr lvl="1"/>
            <a:r>
              <a:rPr lang="en-US" dirty="0" smtClean="0"/>
              <a:t>Administrable </a:t>
            </a:r>
          </a:p>
          <a:p>
            <a:pPr lvl="1"/>
            <a:r>
              <a:rPr lang="en-US" dirty="0" smtClean="0"/>
              <a:t>Adaptable </a:t>
            </a:r>
          </a:p>
          <a:p>
            <a:pPr lvl="1"/>
            <a:r>
              <a:rPr lang="en-US" dirty="0" smtClean="0"/>
              <a:t>Extensible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259632" y="5445224"/>
            <a:ext cx="6120680" cy="5760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As most systems … may be more than others!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4716016" y="1124744"/>
            <a:ext cx="4172079" cy="2664296"/>
            <a:chOff x="899592" y="908720"/>
            <a:chExt cx="7893123" cy="5040560"/>
          </a:xfrm>
        </p:grpSpPr>
        <p:sp>
          <p:nvSpPr>
            <p:cNvPr id="30" name="Rectangle 29"/>
            <p:cNvSpPr/>
            <p:nvPr/>
          </p:nvSpPr>
          <p:spPr>
            <a:xfrm>
              <a:off x="971599" y="4715852"/>
              <a:ext cx="1584176" cy="320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" dirty="0" smtClean="0">
                  <a:solidFill>
                    <a:srgbClr val="0070C0"/>
                  </a:solidFill>
                </a:rPr>
                <a:t>Administrator</a:t>
              </a:r>
              <a:endParaRPr lang="en-US" sz="500" dirty="0" smtClean="0"/>
            </a:p>
          </p:txBody>
        </p:sp>
        <p:graphicFrame>
          <p:nvGraphicFramePr>
            <p:cNvPr id="31" name="Object 3"/>
            <p:cNvGraphicFramePr>
              <a:graphicFrameLocks noChangeAspect="1"/>
            </p:cNvGraphicFramePr>
            <p:nvPr/>
          </p:nvGraphicFramePr>
          <p:xfrm>
            <a:off x="5436096" y="1340768"/>
            <a:ext cx="3356619" cy="2304256"/>
          </p:xfrm>
          <a:graphic>
            <a:graphicData uri="http://schemas.openxmlformats.org/presentationml/2006/ole">
              <p:oleObj spid="_x0000_s222211" name="Visio" r:id="rId4" imgW="4966912" imgH="3410071" progId="Visio.Drawing.11">
                <p:embed/>
              </p:oleObj>
            </a:graphicData>
          </a:graphic>
        </p:graphicFrame>
        <p:grpSp>
          <p:nvGrpSpPr>
            <p:cNvPr id="32" name="Groupe 15"/>
            <p:cNvGrpSpPr/>
            <p:nvPr/>
          </p:nvGrpSpPr>
          <p:grpSpPr>
            <a:xfrm>
              <a:off x="6084168" y="4149080"/>
              <a:ext cx="2007681" cy="1800200"/>
              <a:chOff x="6084168" y="4149080"/>
              <a:chExt cx="2007681" cy="1800200"/>
            </a:xfrm>
          </p:grpSpPr>
          <p:pic>
            <p:nvPicPr>
              <p:cNvPr id="51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84168" y="4149080"/>
                <a:ext cx="2007681" cy="18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5" descr="C:\Users\Yoann\AppData\Local\Microsoft\Windows\Temporary Internet Files\Content.IE5\3OFYQTBW\MC900431583[1]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44208" y="5373216"/>
                <a:ext cx="216024" cy="216024"/>
              </a:xfrm>
              <a:prstGeom prst="rect">
                <a:avLst/>
              </a:prstGeom>
              <a:noFill/>
            </p:spPr>
          </p:pic>
          <p:pic>
            <p:nvPicPr>
              <p:cNvPr id="53" name="Picture 11" descr="http://img.clubic.com/photo/01847360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516216" y="5013176"/>
                <a:ext cx="288032" cy="288904"/>
              </a:xfrm>
              <a:prstGeom prst="rect">
                <a:avLst/>
              </a:prstGeom>
              <a:noFill/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3635896" y="2060848"/>
              <a:ext cx="864096" cy="352839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M</a:t>
              </a:r>
            </a:p>
            <a:p>
              <a:pPr algn="ctr"/>
              <a:r>
                <a:rPr lang="en-US" sz="500" dirty="0" smtClean="0"/>
                <a:t>A</a:t>
              </a:r>
            </a:p>
            <a:p>
              <a:pPr algn="ctr"/>
              <a:r>
                <a:rPr lang="en-US" sz="500" dirty="0" smtClean="0"/>
                <a:t>N</a:t>
              </a:r>
            </a:p>
            <a:p>
              <a:pPr algn="ctr"/>
              <a:r>
                <a:rPr lang="en-US" sz="500" dirty="0" smtClean="0"/>
                <a:t>A</a:t>
              </a:r>
            </a:p>
            <a:p>
              <a:pPr algn="ctr"/>
              <a:r>
                <a:rPr lang="en-US" sz="500" dirty="0" smtClean="0"/>
                <a:t>G</a:t>
              </a:r>
            </a:p>
            <a:p>
              <a:pPr algn="ctr"/>
              <a:r>
                <a:rPr lang="en-US" sz="500" dirty="0" smtClean="0"/>
                <a:t>E</a:t>
              </a:r>
            </a:p>
            <a:p>
              <a:pPr algn="ctr"/>
              <a:r>
                <a:rPr lang="en-US" sz="500" dirty="0" smtClean="0"/>
                <a:t>R</a:t>
              </a:r>
            </a:p>
            <a:p>
              <a:pPr algn="ctr"/>
              <a:endParaRPr lang="en-US" sz="500" dirty="0" smtClean="0"/>
            </a:p>
            <a:p>
              <a:pPr algn="ctr"/>
              <a:endParaRPr lang="en-US" sz="500" dirty="0" smtClean="0"/>
            </a:p>
            <a:p>
              <a:pPr algn="ctr"/>
              <a:endParaRPr lang="en-US" sz="500" dirty="0"/>
            </a:p>
          </p:txBody>
        </p:sp>
        <p:pic>
          <p:nvPicPr>
            <p:cNvPr id="34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79912" y="4653136"/>
              <a:ext cx="507484" cy="576064"/>
            </a:xfrm>
            <a:prstGeom prst="rect">
              <a:avLst/>
            </a:prstGeom>
            <a:noFill/>
          </p:spPr>
        </p:pic>
        <p:pic>
          <p:nvPicPr>
            <p:cNvPr id="35" name="Picture 3" descr="C:\Users\Yoann\AppData\Local\Microsoft\Windows\Temporary Internet Files\Content.IE5\M6THCT3H\MC900078748[1].wm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899592" y="2771636"/>
              <a:ext cx="1269180" cy="1872208"/>
            </a:xfrm>
            <a:prstGeom prst="rect">
              <a:avLst/>
            </a:prstGeom>
            <a:noFill/>
          </p:spPr>
        </p:pic>
        <p:pic>
          <p:nvPicPr>
            <p:cNvPr id="36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88224" y="2132856"/>
              <a:ext cx="288032" cy="326956"/>
            </a:xfrm>
            <a:prstGeom prst="rect">
              <a:avLst/>
            </a:prstGeom>
            <a:noFill/>
          </p:spPr>
        </p:pic>
        <p:pic>
          <p:nvPicPr>
            <p:cNvPr id="37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48264" y="4221088"/>
              <a:ext cx="216024" cy="245217"/>
            </a:xfrm>
            <a:prstGeom prst="rect">
              <a:avLst/>
            </a:prstGeom>
            <a:noFill/>
          </p:spPr>
        </p:pic>
        <p:pic>
          <p:nvPicPr>
            <p:cNvPr id="38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16216" y="4725144"/>
              <a:ext cx="216024" cy="245217"/>
            </a:xfrm>
            <a:prstGeom prst="rect">
              <a:avLst/>
            </a:prstGeom>
            <a:noFill/>
          </p:spPr>
        </p:pic>
        <p:pic>
          <p:nvPicPr>
            <p:cNvPr id="39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64288" y="4725144"/>
              <a:ext cx="216024" cy="245217"/>
            </a:xfrm>
            <a:prstGeom prst="rect">
              <a:avLst/>
            </a:prstGeom>
            <a:noFill/>
          </p:spPr>
        </p:pic>
        <p:pic>
          <p:nvPicPr>
            <p:cNvPr id="40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32240" y="5373216"/>
              <a:ext cx="216024" cy="245217"/>
            </a:xfrm>
            <a:prstGeom prst="rect">
              <a:avLst/>
            </a:prstGeom>
            <a:noFill/>
          </p:spPr>
        </p:pic>
        <p:pic>
          <p:nvPicPr>
            <p:cNvPr id="41" name="Picture 2" descr="C:\Users\Yoann\AppData\Local\Microsoft\Windows\Temporary Internet Files\Content.IE5\OFZ6DCA7\MC900303569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5373216"/>
              <a:ext cx="216024" cy="245217"/>
            </a:xfrm>
            <a:prstGeom prst="rect">
              <a:avLst/>
            </a:prstGeom>
            <a:noFill/>
          </p:spPr>
        </p:pic>
        <p:sp>
          <p:nvSpPr>
            <p:cNvPr id="42" name="Flèche gauche 41"/>
            <p:cNvSpPr/>
            <p:nvPr/>
          </p:nvSpPr>
          <p:spPr>
            <a:xfrm flipH="1">
              <a:off x="2411760" y="3573016"/>
              <a:ext cx="1080120" cy="50405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GOALS</a:t>
              </a:r>
              <a:endParaRPr lang="en-US" sz="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43" name="Flèche droite 42"/>
            <p:cNvSpPr/>
            <p:nvPr/>
          </p:nvSpPr>
          <p:spPr>
            <a:xfrm>
              <a:off x="4788024" y="5229200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Z=3</a:t>
              </a:r>
              <a:endParaRPr lang="en-US" sz="5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339751" y="2996952"/>
              <a:ext cx="1224135" cy="26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" dirty="0" smtClean="0"/>
                <a:t>“Lower CPU consumption”</a:t>
              </a:r>
              <a:endParaRPr lang="en-US" sz="300" dirty="0"/>
            </a:p>
          </p:txBody>
        </p:sp>
        <p:pic>
          <p:nvPicPr>
            <p:cNvPr id="45" name="Picture 4" descr="C:\Users\Yoann\AppData\Local\Microsoft\Windows\Temporary Internet Files\Content.IE5\KGA4V66M\MC900299721[1].wmf"/>
            <p:cNvPicPr>
              <a:picLocks noChangeAspect="1" noChangeArrowheads="1"/>
            </p:cNvPicPr>
            <p:nvPr/>
          </p:nvPicPr>
          <p:blipFill>
            <a:blip r:embed="rId10" cstate="print"/>
            <a:srcRect b="12771"/>
            <a:stretch>
              <a:fillRect/>
            </a:stretch>
          </p:blipFill>
          <p:spPr bwMode="auto">
            <a:xfrm>
              <a:off x="3563888" y="908720"/>
              <a:ext cx="864096" cy="1296144"/>
            </a:xfrm>
            <a:prstGeom prst="rect">
              <a:avLst/>
            </a:prstGeom>
            <a:noFill/>
          </p:spPr>
        </p:pic>
        <p:sp>
          <p:nvSpPr>
            <p:cNvPr id="46" name="Rectangle 45"/>
            <p:cNvSpPr/>
            <p:nvPr/>
          </p:nvSpPr>
          <p:spPr>
            <a:xfrm>
              <a:off x="4283967" y="980727"/>
              <a:ext cx="864095" cy="320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" dirty="0" smtClean="0">
                  <a:solidFill>
                    <a:srgbClr val="0070C0"/>
                  </a:solidFill>
                </a:rPr>
                <a:t>expert</a:t>
              </a:r>
              <a:endParaRPr lang="en-US" sz="500" dirty="0" smtClean="0"/>
            </a:p>
          </p:txBody>
        </p:sp>
        <p:sp>
          <p:nvSpPr>
            <p:cNvPr id="47" name="Flèche droite 46"/>
            <p:cNvSpPr/>
            <p:nvPr/>
          </p:nvSpPr>
          <p:spPr>
            <a:xfrm rot="10800000">
              <a:off x="4716016" y="4797152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/>
            </a:p>
          </p:txBody>
        </p:sp>
        <p:sp>
          <p:nvSpPr>
            <p:cNvPr id="48" name="Flèche droite 47"/>
            <p:cNvSpPr/>
            <p:nvPr/>
          </p:nvSpPr>
          <p:spPr>
            <a:xfrm>
              <a:off x="4644008" y="2780928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Z=3</a:t>
              </a:r>
              <a:endParaRPr lang="en-US" sz="500" dirty="0"/>
            </a:p>
          </p:txBody>
        </p:sp>
        <p:sp>
          <p:nvSpPr>
            <p:cNvPr id="49" name="Flèche droite 48"/>
            <p:cNvSpPr/>
            <p:nvPr/>
          </p:nvSpPr>
          <p:spPr>
            <a:xfrm rot="10800000">
              <a:off x="4572000" y="2348880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/>
            </a:p>
          </p:txBody>
        </p:sp>
        <p:sp>
          <p:nvSpPr>
            <p:cNvPr id="50" name="Flèche droite 49"/>
            <p:cNvSpPr/>
            <p:nvPr/>
          </p:nvSpPr>
          <p:spPr>
            <a:xfrm rot="10800000">
              <a:off x="2483768" y="4221088"/>
              <a:ext cx="79208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/>
            </a:p>
          </p:txBody>
        </p:sp>
      </p:grpSp>
      <p:pic>
        <p:nvPicPr>
          <p:cNvPr id="54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Autonomic Computing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Definition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</a:rPr>
              <a:t>Autonomic system’s architecture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CEYLAN’s architecture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control loop</a:t>
            </a:r>
            <a:endParaRPr lang="en-US" dirty="0"/>
          </a:p>
        </p:txBody>
      </p:sp>
      <p:sp>
        <p:nvSpPr>
          <p:cNvPr id="27" name="Espace réservé du pied de page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5" name="Espace réservé du contenu 44"/>
          <p:cNvSpPr>
            <a:spLocks noGrp="1"/>
          </p:cNvSpPr>
          <p:nvPr>
            <p:ph sz="quarter" idx="1"/>
          </p:nvPr>
        </p:nvSpPr>
        <p:spPr>
          <a:xfrm>
            <a:off x="4788024" y="980728"/>
            <a:ext cx="3394720" cy="122413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Monitoring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Decision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Action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1600" y="5219908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Administrator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3635896" y="2564904"/>
            <a:ext cx="864096" cy="35283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</a:p>
          <a:p>
            <a:pPr algn="ctr"/>
            <a:r>
              <a:rPr lang="en-US" dirty="0" smtClean="0"/>
              <a:t>A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A</a:t>
            </a:r>
          </a:p>
          <a:p>
            <a:pPr algn="ctr"/>
            <a:r>
              <a:rPr lang="en-US" dirty="0" smtClean="0"/>
              <a:t>G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R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4" name="Picture 3" descr="C:\Users\Yoann\AppData\Local\Microsoft\Windows\Temporary Internet Files\Content.IE5\M6THCT3H\MC90007874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99592" y="3275692"/>
            <a:ext cx="1269180" cy="1872208"/>
          </a:xfrm>
          <a:prstGeom prst="rect">
            <a:avLst/>
          </a:prstGeom>
          <a:noFill/>
        </p:spPr>
      </p:pic>
      <p:sp>
        <p:nvSpPr>
          <p:cNvPr id="22" name="Flèche gauche 21"/>
          <p:cNvSpPr/>
          <p:nvPr/>
        </p:nvSpPr>
        <p:spPr>
          <a:xfrm flipH="1">
            <a:off x="2411760" y="4077072"/>
            <a:ext cx="1080120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GOALS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39752" y="350100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“Lower CPU consumption”</a:t>
            </a:r>
            <a:endParaRPr lang="en-US" sz="1400" dirty="0"/>
          </a:p>
        </p:txBody>
      </p:sp>
      <p:sp>
        <p:nvSpPr>
          <p:cNvPr id="39" name="Flèche droite 38"/>
          <p:cNvSpPr/>
          <p:nvPr/>
        </p:nvSpPr>
        <p:spPr>
          <a:xfrm>
            <a:off x="4644008" y="4437112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Z=3</a:t>
            </a:r>
            <a:endParaRPr lang="en-US" dirty="0"/>
          </a:p>
        </p:txBody>
      </p:sp>
      <p:sp>
        <p:nvSpPr>
          <p:cNvPr id="40" name="Flèche droite 39"/>
          <p:cNvSpPr/>
          <p:nvPr/>
        </p:nvSpPr>
        <p:spPr>
          <a:xfrm rot="10800000">
            <a:off x="4572000" y="3645024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lèche droite 40"/>
          <p:cNvSpPr/>
          <p:nvPr/>
        </p:nvSpPr>
        <p:spPr>
          <a:xfrm rot="10800000">
            <a:off x="2483768" y="4725144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rc plein 32"/>
          <p:cNvSpPr/>
          <p:nvPr/>
        </p:nvSpPr>
        <p:spPr>
          <a:xfrm rot="16200000">
            <a:off x="3959932" y="3609020"/>
            <a:ext cx="1080120" cy="1152128"/>
          </a:xfrm>
          <a:prstGeom prst="blockArc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2" descr="C:\Users\Yoann\AppData\Local\Microsoft\Windows\Temporary Internet Files\Content.IE5\OFZ6DCA7\MC90030356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861048"/>
            <a:ext cx="507484" cy="576064"/>
          </a:xfrm>
          <a:prstGeom prst="rect">
            <a:avLst/>
          </a:prstGeom>
          <a:noFill/>
        </p:spPr>
      </p:pic>
      <p:graphicFrame>
        <p:nvGraphicFramePr>
          <p:cNvPr id="35" name="Object 3"/>
          <p:cNvGraphicFramePr>
            <a:graphicFrameLocks noChangeAspect="1"/>
          </p:cNvGraphicFramePr>
          <p:nvPr/>
        </p:nvGraphicFramePr>
        <p:xfrm>
          <a:off x="5463853" y="3140968"/>
          <a:ext cx="3356619" cy="2304256"/>
        </p:xfrm>
        <a:graphic>
          <a:graphicData uri="http://schemas.openxmlformats.org/presentationml/2006/ole">
            <p:oleObj spid="_x0000_s355331" name="Visio" r:id="rId6" imgW="4966912" imgH="3410071" progId="Visio.Drawing.11">
              <p:embed/>
            </p:oleObj>
          </a:graphicData>
        </a:graphic>
      </p:graphicFrame>
      <p:pic>
        <p:nvPicPr>
          <p:cNvPr id="46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  <p:sp>
        <p:nvSpPr>
          <p:cNvPr id="18" name="Flèche droite 17"/>
          <p:cNvSpPr/>
          <p:nvPr/>
        </p:nvSpPr>
        <p:spPr>
          <a:xfrm rot="9395007">
            <a:off x="4610924" y="2995502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2" descr="C:\Users\Yoann\AppData\Local\Microsoft\Windows\Temporary Internet Files\Content.IE5\M6THCT3H\MC900027244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2492896"/>
            <a:ext cx="648072" cy="67347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33" name="Espace réservé du contenu 3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 autonomic element consist in </a:t>
            </a:r>
          </a:p>
          <a:p>
            <a:pPr lvl="1"/>
            <a:r>
              <a:rPr lang="en-US" dirty="0" smtClean="0"/>
              <a:t>One or more </a:t>
            </a:r>
            <a:r>
              <a:rPr lang="en-US" dirty="0" smtClean="0">
                <a:solidFill>
                  <a:schemeClr val="tx1"/>
                </a:solidFill>
              </a:rPr>
              <a:t>managed elements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Touchpoints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An </a:t>
            </a:r>
            <a:r>
              <a:rPr lang="en-US" dirty="0" smtClean="0">
                <a:solidFill>
                  <a:schemeClr val="accent2"/>
                </a:solidFill>
              </a:rPr>
              <a:t>autonomic manager</a:t>
            </a:r>
          </a:p>
          <a:p>
            <a:pPr lvl="1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Generally accepted structure of autonomic systems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4355976" y="1772816"/>
            <a:ext cx="4408296" cy="3096344"/>
            <a:chOff x="1843095" y="1357526"/>
            <a:chExt cx="6639212" cy="4413598"/>
          </a:xfrm>
        </p:grpSpPr>
        <p:sp>
          <p:nvSpPr>
            <p:cNvPr id="30" name="Rectangle 29"/>
            <p:cNvSpPr/>
            <p:nvPr/>
          </p:nvSpPr>
          <p:spPr>
            <a:xfrm>
              <a:off x="2195736" y="2348880"/>
              <a:ext cx="5629620" cy="21372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e 26"/>
            <p:cNvGrpSpPr/>
            <p:nvPr/>
          </p:nvGrpSpPr>
          <p:grpSpPr>
            <a:xfrm>
              <a:off x="2340455" y="5006126"/>
              <a:ext cx="5340183" cy="764998"/>
              <a:chOff x="1785918" y="5429264"/>
              <a:chExt cx="5643602" cy="911549"/>
            </a:xfrm>
          </p:grpSpPr>
          <p:sp>
            <p:nvSpPr>
              <p:cNvPr id="16" name="Ellipse 15"/>
              <p:cNvSpPr/>
              <p:nvPr/>
            </p:nvSpPr>
            <p:spPr>
              <a:xfrm>
                <a:off x="1785918" y="5626433"/>
                <a:ext cx="5643602" cy="71438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Managed Element</a:t>
                </a:r>
              </a:p>
            </p:txBody>
          </p:sp>
          <p:sp>
            <p:nvSpPr>
              <p:cNvPr id="17" name="Triangle isocèle 16"/>
              <p:cNvSpPr/>
              <p:nvPr/>
            </p:nvSpPr>
            <p:spPr>
              <a:xfrm>
                <a:off x="2643174" y="5572140"/>
                <a:ext cx="270306" cy="35719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riangle isocèle 17"/>
              <p:cNvSpPr/>
              <p:nvPr/>
            </p:nvSpPr>
            <p:spPr>
              <a:xfrm>
                <a:off x="3071802" y="5429264"/>
                <a:ext cx="270306" cy="35719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riangle isocèle 18"/>
              <p:cNvSpPr/>
              <p:nvPr/>
            </p:nvSpPr>
            <p:spPr>
              <a:xfrm rot="11038556">
                <a:off x="6155694" y="5509644"/>
                <a:ext cx="270306" cy="35719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riangle isocèle 19"/>
              <p:cNvSpPr/>
              <p:nvPr/>
            </p:nvSpPr>
            <p:spPr>
              <a:xfrm rot="11038556">
                <a:off x="6655761" y="5581081"/>
                <a:ext cx="270306" cy="35719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843095" y="4847348"/>
              <a:ext cx="1084492" cy="526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Brush Script MT" pitchFamily="66" charset="0"/>
                </a:rPr>
                <a:t>sensors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65557" y="4847348"/>
              <a:ext cx="1216750" cy="526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Brush Script MT" pitchFamily="66" charset="0"/>
                </a:rPr>
                <a:t>effectors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69834" y="2794511"/>
              <a:ext cx="3445533" cy="526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Autonomic Manager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Flèche droite 27"/>
            <p:cNvSpPr/>
            <p:nvPr/>
          </p:nvSpPr>
          <p:spPr>
            <a:xfrm rot="5400000">
              <a:off x="3367942" y="1678997"/>
              <a:ext cx="428627" cy="64294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094197" y="1357526"/>
              <a:ext cx="1134782" cy="526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Goals</a:t>
              </a:r>
              <a:endParaRPr lang="en-US" dirty="0"/>
            </a:p>
          </p:txBody>
        </p:sp>
        <p:sp>
          <p:nvSpPr>
            <p:cNvPr id="31" name="Flèche courbée vers le bas 30"/>
            <p:cNvSpPr/>
            <p:nvPr/>
          </p:nvSpPr>
          <p:spPr>
            <a:xfrm>
              <a:off x="3112831" y="3373012"/>
              <a:ext cx="3795431" cy="1618725"/>
            </a:xfrm>
            <a:prstGeom prst="curvedDownArrow">
              <a:avLst>
                <a:gd name="adj1" fmla="val 8478"/>
                <a:gd name="adj2" fmla="val 20726"/>
                <a:gd name="adj3" fmla="val 24286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Flèche droite 20"/>
          <p:cNvSpPr/>
          <p:nvPr/>
        </p:nvSpPr>
        <p:spPr>
          <a:xfrm rot="16200000" flipV="1">
            <a:off x="7376615" y="2010420"/>
            <a:ext cx="300702" cy="4269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/>
          <p:cNvSpPr txBox="1"/>
          <p:nvPr/>
        </p:nvSpPr>
        <p:spPr>
          <a:xfrm>
            <a:off x="6948264" y="1772816"/>
            <a:ext cx="132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pic>
        <p:nvPicPr>
          <p:cNvPr id="34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  <p:pic>
        <p:nvPicPr>
          <p:cNvPr id="35" name="Picture 3" descr="C:\Users\Yoann\AppData\Local\Microsoft\Windows\Temporary Internet Files\Content.IE5\M6THCT3H\MC90007874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156176" y="1052736"/>
            <a:ext cx="585775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/>
          <p:cNvSpPr/>
          <p:nvPr/>
        </p:nvSpPr>
        <p:spPr>
          <a:xfrm>
            <a:off x="6804248" y="2132856"/>
            <a:ext cx="57606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34"/>
          <p:cNvSpPr/>
          <p:nvPr/>
        </p:nvSpPr>
        <p:spPr>
          <a:xfrm>
            <a:off x="7452320" y="2132856"/>
            <a:ext cx="57606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e 32"/>
          <p:cNvSpPr/>
          <p:nvPr/>
        </p:nvSpPr>
        <p:spPr>
          <a:xfrm>
            <a:off x="6156176" y="2132856"/>
            <a:ext cx="57606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56176" y="1772816"/>
            <a:ext cx="1728192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Organisation and choices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Management architecture </a:t>
            </a:r>
          </a:p>
          <a:p>
            <a:pPr lvl="1"/>
            <a:r>
              <a:rPr lang="en-US" dirty="0" smtClean="0"/>
              <a:t>One or many autonomic subsystems?</a:t>
            </a:r>
          </a:p>
          <a:p>
            <a:pPr lvl="1"/>
            <a:r>
              <a:rPr lang="en-US" dirty="0" smtClean="0"/>
              <a:t>Centralized/Distributed/Hierarchical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Manager architecture </a:t>
            </a:r>
          </a:p>
          <a:p>
            <a:pPr lvl="1"/>
            <a:r>
              <a:rPr lang="en-US" dirty="0" smtClean="0"/>
              <a:t>Monolithic/modular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Technologies</a:t>
            </a:r>
          </a:p>
          <a:p>
            <a:pPr lvl="1"/>
            <a:r>
              <a:rPr lang="en-US" dirty="0" smtClean="0"/>
              <a:t>Rules, component, services…</a:t>
            </a:r>
          </a:p>
        </p:txBody>
      </p:sp>
      <p:pic>
        <p:nvPicPr>
          <p:cNvPr id="6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452320" y="1772816"/>
            <a:ext cx="504056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Rectangle 18"/>
          <p:cNvSpPr/>
          <p:nvPr/>
        </p:nvSpPr>
        <p:spPr>
          <a:xfrm>
            <a:off x="6840252" y="1772816"/>
            <a:ext cx="504056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56176" y="1772816"/>
            <a:ext cx="504056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Arc plein 14"/>
          <p:cNvSpPr/>
          <p:nvPr/>
        </p:nvSpPr>
        <p:spPr>
          <a:xfrm>
            <a:off x="7596336" y="1988840"/>
            <a:ext cx="288032" cy="432048"/>
          </a:xfrm>
          <a:prstGeom prst="blockArc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0" name="Arc plein 19"/>
          <p:cNvSpPr/>
          <p:nvPr/>
        </p:nvSpPr>
        <p:spPr>
          <a:xfrm>
            <a:off x="6948264" y="1988840"/>
            <a:ext cx="288032" cy="432048"/>
          </a:xfrm>
          <a:prstGeom prst="blockArc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c plein 27"/>
          <p:cNvSpPr/>
          <p:nvPr/>
        </p:nvSpPr>
        <p:spPr>
          <a:xfrm>
            <a:off x="6300192" y="1988840"/>
            <a:ext cx="288032" cy="432048"/>
          </a:xfrm>
          <a:prstGeom prst="blockArc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56176" y="1412776"/>
            <a:ext cx="1800200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Rectangle 30"/>
          <p:cNvSpPr/>
          <p:nvPr/>
        </p:nvSpPr>
        <p:spPr>
          <a:xfrm>
            <a:off x="467544" y="2924944"/>
            <a:ext cx="8208912" cy="936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3" grpId="0" animBg="1"/>
      <p:bldP spid="29" grpId="0" animBg="1"/>
      <p:bldP spid="29" grpId="1" animBg="1"/>
      <p:bldP spid="29" grpId="2" animBg="1"/>
      <p:bldP spid="13" grpId="0" animBg="1"/>
      <p:bldP spid="13" grpId="1" animBg="1"/>
      <p:bldP spid="19" grpId="0" animBg="1"/>
      <p:bldP spid="19" grpId="1" animBg="1"/>
      <p:bldP spid="27" grpId="0" animBg="1"/>
      <p:bldP spid="27" grpId="1" animBg="1"/>
      <p:bldP spid="15" grpId="0" animBg="1"/>
      <p:bldP spid="15" grpId="1" animBg="1"/>
      <p:bldP spid="20" grpId="0" animBg="1"/>
      <p:bldP spid="20" grpId="1" animBg="1"/>
      <p:bldP spid="28" grpId="0" animBg="1"/>
      <p:bldP spid="28" grpId="1" animBg="1"/>
      <p:bldP spid="30" grpId="0" animBg="1"/>
      <p:bldP spid="30" grpId="1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story of evolution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8229600" cy="4937760"/>
          </a:xfrm>
        </p:spPr>
        <p:txBody>
          <a:bodyPr/>
          <a:lstStyle/>
          <a:p>
            <a:r>
              <a:rPr lang="en-US" b="1" dirty="0" smtClean="0"/>
              <a:t>A long time ago, in a galaxy not so far away</a:t>
            </a:r>
          </a:p>
          <a:p>
            <a:pPr lvl="1"/>
            <a:r>
              <a:rPr lang="en-US" b="1" dirty="0" smtClean="0"/>
              <a:t>Software was easy to maintain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67944" y="3429000"/>
            <a:ext cx="1728192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</a:t>
            </a:r>
            <a:endParaRPr lang="en-US" dirty="0"/>
          </a:p>
        </p:txBody>
      </p:sp>
      <p:pic>
        <p:nvPicPr>
          <p:cNvPr id="171010" name="Picture 2" descr="C:\Users\Yoann\AppData\Local\Microsoft\Windows\Temporary Internet Files\Content.IE5\M6THCT3H\MC90035105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01008"/>
            <a:ext cx="1296144" cy="633898"/>
          </a:xfrm>
          <a:prstGeom prst="rect">
            <a:avLst/>
          </a:prstGeom>
          <a:noFill/>
        </p:spPr>
      </p:pic>
      <p:sp>
        <p:nvSpPr>
          <p:cNvPr id="9" name="Flèche droite 8"/>
          <p:cNvSpPr/>
          <p:nvPr/>
        </p:nvSpPr>
        <p:spPr>
          <a:xfrm>
            <a:off x="2627784" y="4005064"/>
            <a:ext cx="122413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X=2</a:t>
            </a:r>
            <a:endParaRPr lang="en-US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043608" y="3284984"/>
            <a:ext cx="1584176" cy="2313548"/>
            <a:chOff x="1043608" y="3284984"/>
            <a:chExt cx="1584176" cy="2313548"/>
          </a:xfrm>
        </p:grpSpPr>
        <p:pic>
          <p:nvPicPr>
            <p:cNvPr id="7" name="Picture 3" descr="C:\Users\Yoann\AppData\Local\Microsoft\Windows\Temporary Internet Files\Content.IE5\M6THCT3H\MC900078748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043608" y="3284984"/>
              <a:ext cx="1269180" cy="1872208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1043608" y="5229200"/>
              <a:ext cx="15841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Administrator</a:t>
              </a:r>
              <a:endParaRPr lang="en-US" dirty="0" smtClean="0"/>
            </a:p>
          </p:txBody>
        </p:sp>
      </p:grpSp>
      <p:pic>
        <p:nvPicPr>
          <p:cNvPr id="15" name="Picture 5" descr="C:\Users\Yoann\AppData\Local\Microsoft\Windows\Temporary Internet Files\Content.IE5\GQFX8LZY\MC9002172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7" y="5578754"/>
            <a:ext cx="1152128" cy="813233"/>
          </a:xfrm>
          <a:prstGeom prst="rect">
            <a:avLst/>
          </a:prstGeom>
          <a:noFill/>
        </p:spPr>
      </p:pic>
      <p:pic>
        <p:nvPicPr>
          <p:cNvPr id="13" name="Picture 2" descr="C:\Users\Yoann\AppData\Local\Microsoft\Windows\Temporary Internet Files\Content.IE5\M6THCT3H\MC90035105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912" y="0"/>
            <a:ext cx="792088" cy="38738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</a:t>
            </a:r>
            <a:endParaRPr lang="en-US" dirty="0"/>
          </a:p>
        </p:txBody>
      </p:sp>
      <p:sp>
        <p:nvSpPr>
          <p:cNvPr id="33" name="Espace réservé du pied de page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2" name="Espace réservé du numéro de diapositive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Black (red!) box: rules or code</a:t>
            </a:r>
            <a:endParaRPr lang="en-US" dirty="0"/>
          </a:p>
        </p:txBody>
      </p:sp>
      <p:grpSp>
        <p:nvGrpSpPr>
          <p:cNvPr id="4" name="Groupe 26"/>
          <p:cNvGrpSpPr/>
          <p:nvPr/>
        </p:nvGrpSpPr>
        <p:grpSpPr>
          <a:xfrm>
            <a:off x="1921112" y="5349408"/>
            <a:ext cx="5340183" cy="764998"/>
            <a:chOff x="1785918" y="5429264"/>
            <a:chExt cx="5643602" cy="911549"/>
          </a:xfrm>
        </p:grpSpPr>
        <p:sp>
          <p:nvSpPr>
            <p:cNvPr id="13" name="Ellipse 12"/>
            <p:cNvSpPr/>
            <p:nvPr/>
          </p:nvSpPr>
          <p:spPr>
            <a:xfrm>
              <a:off x="1785918" y="5626433"/>
              <a:ext cx="5643602" cy="71438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Managed Element</a:t>
              </a:r>
            </a:p>
          </p:txBody>
        </p:sp>
        <p:sp>
          <p:nvSpPr>
            <p:cNvPr id="14" name="Triangle isocèle 13"/>
            <p:cNvSpPr/>
            <p:nvPr/>
          </p:nvSpPr>
          <p:spPr>
            <a:xfrm>
              <a:off x="2643174" y="5572140"/>
              <a:ext cx="270306" cy="35719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Triangle isocèle 14"/>
            <p:cNvSpPr/>
            <p:nvPr/>
          </p:nvSpPr>
          <p:spPr>
            <a:xfrm>
              <a:off x="3071802" y="5429264"/>
              <a:ext cx="270306" cy="35719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Triangle isocèle 15"/>
            <p:cNvSpPr/>
            <p:nvPr/>
          </p:nvSpPr>
          <p:spPr>
            <a:xfrm rot="11038556">
              <a:off x="6155694" y="5509644"/>
              <a:ext cx="270306" cy="35719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riangle isocèle 16"/>
            <p:cNvSpPr/>
            <p:nvPr/>
          </p:nvSpPr>
          <p:spPr>
            <a:xfrm rot="11038556">
              <a:off x="6655761" y="5581081"/>
              <a:ext cx="270306" cy="35719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785918" y="3780091"/>
            <a:ext cx="1892723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smtClean="0">
                <a:latin typeface="Brush Script MT" pitchFamily="66" charset="0"/>
              </a:rPr>
              <a:t>Monitoring</a:t>
            </a:r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6314934" y="3780091"/>
            <a:ext cx="1216750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smtClean="0">
                <a:latin typeface="Brush Script MT" pitchFamily="66" charset="0"/>
              </a:rPr>
              <a:t>Exécution</a:t>
            </a:r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1714480" y="5272708"/>
            <a:ext cx="946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Brush Script MT" pitchFamily="66" charset="0"/>
              </a:rPr>
              <a:t>sensors</a:t>
            </a:r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6855712" y="5289455"/>
            <a:ext cx="1216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Brush Script MT" pitchFamily="66" charset="0"/>
              </a:rPr>
              <a:t>effectors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3635896" y="4869160"/>
            <a:ext cx="2110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Autonomic Manager</a:t>
            </a: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95750" y="3212976"/>
            <a:ext cx="5629620" cy="16164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èche courbée vers le bas 24"/>
          <p:cNvSpPr/>
          <p:nvPr/>
        </p:nvSpPr>
        <p:spPr>
          <a:xfrm>
            <a:off x="2857488" y="3716294"/>
            <a:ext cx="3795431" cy="1618725"/>
          </a:xfrm>
          <a:prstGeom prst="curvedDownArrow">
            <a:avLst>
              <a:gd name="adj1" fmla="val 8478"/>
              <a:gd name="adj2" fmla="val 20726"/>
              <a:gd name="adj3" fmla="val 2428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29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  <p:grpSp>
        <p:nvGrpSpPr>
          <p:cNvPr id="35" name="Groupe 34"/>
          <p:cNvGrpSpPr/>
          <p:nvPr/>
        </p:nvGrpSpPr>
        <p:grpSpPr>
          <a:xfrm>
            <a:off x="4355976" y="1700808"/>
            <a:ext cx="720080" cy="1436740"/>
            <a:chOff x="4355976" y="1700808"/>
            <a:chExt cx="720080" cy="1436740"/>
          </a:xfrm>
        </p:grpSpPr>
        <p:sp>
          <p:nvSpPr>
            <p:cNvPr id="30" name="Flèche droite 29"/>
            <p:cNvSpPr/>
            <p:nvPr/>
          </p:nvSpPr>
          <p:spPr>
            <a:xfrm rot="5400000">
              <a:off x="4502149" y="2601763"/>
              <a:ext cx="428628" cy="64294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355976" y="234888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Goals</a:t>
              </a:r>
              <a:endParaRPr lang="en-US" dirty="0"/>
            </a:p>
          </p:txBody>
        </p:sp>
        <p:pic>
          <p:nvPicPr>
            <p:cNvPr id="34" name="Picture 3" descr="C:\Users\Yoann\AppData\Local\Microsoft\Windows\Temporary Internet Files\Content.IE5\M6THCT3H\MC900078748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427984" y="1700808"/>
              <a:ext cx="439332" cy="64807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IBM’s</a:t>
            </a:r>
            <a:r>
              <a:rPr lang="fr-FR" dirty="0" smtClean="0"/>
              <a:t> MAPE-K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r-FR" dirty="0" err="1" smtClean="0"/>
              <a:t>Parashar</a:t>
            </a:r>
            <a:r>
              <a:rPr lang="fr-FR" dirty="0" smtClean="0"/>
              <a:t>, Hariri… </a:t>
            </a:r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Yoann Maurel - </a:t>
            </a:r>
            <a:r>
              <a:rPr lang="fr-FR" dirty="0" err="1" smtClean="0"/>
              <a:t>PhD</a:t>
            </a:r>
            <a:r>
              <a:rPr lang="fr-FR" dirty="0" smtClean="0"/>
              <a:t> </a:t>
            </a:r>
            <a:r>
              <a:rPr lang="fr-FR" dirty="0" err="1" smtClean="0"/>
              <a:t>Defence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12" name="Picture 3" descr="C:\Users\Yoann\Desktop\THESE\FINALISATION\ANGLAIS\images\chapitre autonomic\auto_elm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840892" y="2899696"/>
            <a:ext cx="3271216" cy="2506408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57976" y="2962423"/>
            <a:ext cx="3819048" cy="238095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Modular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5796136" y="5877272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MU Classical Serif" pitchFamily="50" charset="0"/>
                <a:ea typeface="CMU Classical Serif" pitchFamily="50" charset="0"/>
                <a:cs typeface="CMU Classical Serif" pitchFamily="50" charset="0"/>
              </a:rPr>
              <a:t>MAPE-K </a:t>
            </a:r>
            <a:r>
              <a:rPr lang="fr-FR" dirty="0" err="1" smtClean="0">
                <a:latin typeface="CMU Classical Serif" pitchFamily="50" charset="0"/>
                <a:ea typeface="CMU Classical Serif" pitchFamily="50" charset="0"/>
                <a:cs typeface="CMU Classical Serif" pitchFamily="50" charset="0"/>
              </a:rPr>
              <a:t>like</a:t>
            </a:r>
            <a:endParaRPr lang="fr-FR" dirty="0">
              <a:latin typeface="CMU Classical Serif" pitchFamily="50" charset="0"/>
              <a:ea typeface="CMU Classical Serif" pitchFamily="50" charset="0"/>
              <a:cs typeface="CMU Classical Serif" pitchFamily="50" charset="0"/>
            </a:endParaRPr>
          </a:p>
        </p:txBody>
      </p:sp>
      <p:pic>
        <p:nvPicPr>
          <p:cNvPr id="13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  <p:grpSp>
        <p:nvGrpSpPr>
          <p:cNvPr id="18" name="Groupe 17"/>
          <p:cNvGrpSpPr/>
          <p:nvPr/>
        </p:nvGrpSpPr>
        <p:grpSpPr>
          <a:xfrm>
            <a:off x="2123728" y="1992260"/>
            <a:ext cx="720080" cy="1436740"/>
            <a:chOff x="4355976" y="1700808"/>
            <a:chExt cx="720080" cy="1436740"/>
          </a:xfrm>
        </p:grpSpPr>
        <p:sp>
          <p:nvSpPr>
            <p:cNvPr id="19" name="Flèche droite 18"/>
            <p:cNvSpPr/>
            <p:nvPr/>
          </p:nvSpPr>
          <p:spPr>
            <a:xfrm rot="5400000">
              <a:off x="4502149" y="2601763"/>
              <a:ext cx="428628" cy="64294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355976" y="234888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Goals</a:t>
              </a:r>
              <a:endParaRPr lang="en-US" dirty="0"/>
            </a:p>
          </p:txBody>
        </p:sp>
        <p:pic>
          <p:nvPicPr>
            <p:cNvPr id="21" name="Picture 3" descr="C:\Users\Yoann\AppData\Local\Microsoft\Windows\Temporary Internet Files\Content.IE5\M6THCT3H\MC900078748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427984" y="1700808"/>
              <a:ext cx="439332" cy="648073"/>
            </a:xfrm>
            <a:prstGeom prst="rect">
              <a:avLst/>
            </a:prstGeom>
            <a:noFill/>
          </p:spPr>
        </p:pic>
      </p:grpSp>
      <p:grpSp>
        <p:nvGrpSpPr>
          <p:cNvPr id="22" name="Groupe 21"/>
          <p:cNvGrpSpPr/>
          <p:nvPr/>
        </p:nvGrpSpPr>
        <p:grpSpPr>
          <a:xfrm>
            <a:off x="6300192" y="1916832"/>
            <a:ext cx="720080" cy="1436740"/>
            <a:chOff x="4355976" y="1700808"/>
            <a:chExt cx="720080" cy="1436740"/>
          </a:xfrm>
        </p:grpSpPr>
        <p:sp>
          <p:nvSpPr>
            <p:cNvPr id="23" name="Flèche droite 22"/>
            <p:cNvSpPr/>
            <p:nvPr/>
          </p:nvSpPr>
          <p:spPr>
            <a:xfrm rot="5400000">
              <a:off x="4502149" y="2601763"/>
              <a:ext cx="428628" cy="64294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355976" y="234888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Goals</a:t>
              </a:r>
              <a:endParaRPr lang="en-US" dirty="0"/>
            </a:p>
          </p:txBody>
        </p:sp>
        <p:pic>
          <p:nvPicPr>
            <p:cNvPr id="25" name="Picture 3" descr="C:\Users\Yoann\AppData\Local\Microsoft\Windows\Temporary Internet Files\Content.IE5\M6THCT3H\MC900078748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427984" y="1700808"/>
              <a:ext cx="439332" cy="64807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Pieces of managers </a:t>
            </a:r>
            <a:r>
              <a:rPr lang="en-US" sz="2400" dirty="0" smtClean="0"/>
              <a:t>(</a:t>
            </a:r>
            <a:r>
              <a:rPr lang="en-US" sz="2400" dirty="0" err="1" smtClean="0"/>
              <a:t>Sweitzer</a:t>
            </a:r>
            <a:r>
              <a:rPr lang="en-US" sz="2400" dirty="0" smtClean="0"/>
              <a:t>, Draper)</a:t>
            </a:r>
            <a:endParaRPr lang="en-US" sz="240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4" name="Picture 2" descr="C:\Users\Yoann\Desktop\THESE\FINALISATION\ANGLAIS\images\chapitre autonomic\drapp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8"/>
            <a:ext cx="5112568" cy="428837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403648" y="5805264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only general principles</a:t>
            </a:r>
            <a:r>
              <a:rPr lang="en-US" dirty="0" smtClean="0"/>
              <a:t> - a design pattern, </a:t>
            </a:r>
            <a:r>
              <a:rPr lang="en-US" dirty="0" smtClean="0">
                <a:solidFill>
                  <a:srgbClr val="FF0000"/>
                </a:solidFill>
              </a:rPr>
              <a:t>insufficient in itself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0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of responsibilities</a:t>
            </a:r>
            <a:endParaRPr lang="en-US" dirty="0"/>
          </a:p>
        </p:txBody>
      </p:sp>
      <p:sp>
        <p:nvSpPr>
          <p:cNvPr id="48" name="Espace réservé du pied de page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6" name="Espace réservé du numéro de diapositive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23</a:t>
            </a:fld>
            <a:endParaRPr lang="fr-FR" dirty="0"/>
          </a:p>
        </p:txBody>
      </p:sp>
      <p:grpSp>
        <p:nvGrpSpPr>
          <p:cNvPr id="2" name="Groupe 10"/>
          <p:cNvGrpSpPr/>
          <p:nvPr/>
        </p:nvGrpSpPr>
        <p:grpSpPr>
          <a:xfrm>
            <a:off x="1763688" y="2420888"/>
            <a:ext cx="5600912" cy="2024007"/>
            <a:chOff x="2928926" y="2081599"/>
            <a:chExt cx="3357586" cy="1674825"/>
          </a:xfrm>
        </p:grpSpPr>
        <p:sp>
          <p:nvSpPr>
            <p:cNvPr id="6" name="Triangle rectangle 5"/>
            <p:cNvSpPr/>
            <p:nvPr/>
          </p:nvSpPr>
          <p:spPr>
            <a:xfrm flipV="1">
              <a:off x="4714874" y="2081599"/>
              <a:ext cx="1561988" cy="1490275"/>
            </a:xfrm>
            <a:prstGeom prst="rt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riangle rectangle 6"/>
            <p:cNvSpPr/>
            <p:nvPr/>
          </p:nvSpPr>
          <p:spPr>
            <a:xfrm flipH="1">
              <a:off x="4857752" y="2285992"/>
              <a:ext cx="1428760" cy="1419236"/>
            </a:xfrm>
            <a:prstGeom prst="rt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riangle rectangle 7"/>
            <p:cNvSpPr/>
            <p:nvPr/>
          </p:nvSpPr>
          <p:spPr>
            <a:xfrm flipH="1" flipV="1">
              <a:off x="2954009" y="2081600"/>
              <a:ext cx="1617989" cy="1490275"/>
            </a:xfrm>
            <a:prstGeom prst="rt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Triangle rectangle 8"/>
            <p:cNvSpPr/>
            <p:nvPr/>
          </p:nvSpPr>
          <p:spPr>
            <a:xfrm>
              <a:off x="2928926" y="2285992"/>
              <a:ext cx="1428760" cy="1419236"/>
            </a:xfrm>
            <a:prstGeom prst="rt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              </a:t>
              </a:r>
              <a:endParaRPr lang="en-US" sz="2400" dirty="0"/>
            </a:p>
          </p:txBody>
        </p:sp>
        <p:sp>
          <p:nvSpPr>
            <p:cNvPr id="10" name="Trapèze 9"/>
            <p:cNvSpPr/>
            <p:nvPr/>
          </p:nvSpPr>
          <p:spPr>
            <a:xfrm>
              <a:off x="3880242" y="3184920"/>
              <a:ext cx="1571636" cy="571504"/>
            </a:xfrm>
            <a:prstGeom prst="trapezoid">
              <a:avLst>
                <a:gd name="adj" fmla="val 69159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K</a:t>
              </a:r>
              <a:endParaRPr lang="en-US" sz="2400" dirty="0"/>
            </a:p>
          </p:txBody>
        </p:sp>
      </p:grpSp>
      <p:grpSp>
        <p:nvGrpSpPr>
          <p:cNvPr id="4" name="Groupe 26"/>
          <p:cNvGrpSpPr/>
          <p:nvPr/>
        </p:nvGrpSpPr>
        <p:grpSpPr>
          <a:xfrm>
            <a:off x="1873126" y="5069356"/>
            <a:ext cx="5340183" cy="764998"/>
            <a:chOff x="1785918" y="5429264"/>
            <a:chExt cx="5643602" cy="911549"/>
          </a:xfrm>
        </p:grpSpPr>
        <p:sp>
          <p:nvSpPr>
            <p:cNvPr id="13" name="Ellipse 12"/>
            <p:cNvSpPr/>
            <p:nvPr/>
          </p:nvSpPr>
          <p:spPr>
            <a:xfrm>
              <a:off x="1785918" y="5626433"/>
              <a:ext cx="5643602" cy="71438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Managed Element</a:t>
              </a:r>
            </a:p>
          </p:txBody>
        </p:sp>
        <p:sp>
          <p:nvSpPr>
            <p:cNvPr id="14" name="Triangle isocèle 13"/>
            <p:cNvSpPr/>
            <p:nvPr/>
          </p:nvSpPr>
          <p:spPr>
            <a:xfrm>
              <a:off x="2643174" y="5572140"/>
              <a:ext cx="270306" cy="35719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Triangle isocèle 14"/>
            <p:cNvSpPr/>
            <p:nvPr/>
          </p:nvSpPr>
          <p:spPr>
            <a:xfrm>
              <a:off x="3071802" y="5429264"/>
              <a:ext cx="270306" cy="35719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Triangle isocèle 15"/>
            <p:cNvSpPr/>
            <p:nvPr/>
          </p:nvSpPr>
          <p:spPr>
            <a:xfrm rot="11038556">
              <a:off x="6155694" y="5509644"/>
              <a:ext cx="270306" cy="35719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riangle isocèle 16"/>
            <p:cNvSpPr/>
            <p:nvPr/>
          </p:nvSpPr>
          <p:spPr>
            <a:xfrm rot="11038556">
              <a:off x="6655761" y="5581081"/>
              <a:ext cx="270306" cy="35719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666494" y="4992656"/>
            <a:ext cx="946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Brush Script MT" pitchFamily="66" charset="0"/>
              </a:rPr>
              <a:t>sensors</a:t>
            </a:r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6807726" y="5009403"/>
            <a:ext cx="1216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Brush Script MT" pitchFamily="66" charset="0"/>
              </a:rPr>
              <a:t>effectors</a:t>
            </a:r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3563888" y="4509120"/>
            <a:ext cx="2110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Autonomic Manager</a:t>
            </a:r>
            <a:endParaRPr lang="en-US" dirty="0"/>
          </a:p>
        </p:txBody>
      </p:sp>
      <p:sp>
        <p:nvSpPr>
          <p:cNvPr id="30" name="Flèche droite 29"/>
          <p:cNvSpPr/>
          <p:nvPr/>
        </p:nvSpPr>
        <p:spPr>
          <a:xfrm rot="5400000">
            <a:off x="4454163" y="1742227"/>
            <a:ext cx="428628" cy="64294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ZoneTexte 30"/>
          <p:cNvSpPr txBox="1"/>
          <p:nvPr/>
        </p:nvSpPr>
        <p:spPr>
          <a:xfrm>
            <a:off x="4355976" y="141277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6" name="Rectangle à coins arrondis 35"/>
          <p:cNvSpPr/>
          <p:nvPr/>
        </p:nvSpPr>
        <p:spPr>
          <a:xfrm flipH="1">
            <a:off x="1858087" y="3932196"/>
            <a:ext cx="297300" cy="253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à coins arrondis 36"/>
          <p:cNvSpPr/>
          <p:nvPr/>
        </p:nvSpPr>
        <p:spPr>
          <a:xfrm flipH="1">
            <a:off x="2285908" y="3930360"/>
            <a:ext cx="297300" cy="253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à coins arrondis 37"/>
          <p:cNvSpPr/>
          <p:nvPr/>
        </p:nvSpPr>
        <p:spPr>
          <a:xfrm flipH="1">
            <a:off x="2779831" y="3939541"/>
            <a:ext cx="297300" cy="253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à coins arrondis 38"/>
          <p:cNvSpPr/>
          <p:nvPr/>
        </p:nvSpPr>
        <p:spPr>
          <a:xfrm flipH="1">
            <a:off x="1940712" y="3519064"/>
            <a:ext cx="297300" cy="253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à coins arrondis 39"/>
          <p:cNvSpPr/>
          <p:nvPr/>
        </p:nvSpPr>
        <p:spPr>
          <a:xfrm flipH="1">
            <a:off x="2445653" y="3517227"/>
            <a:ext cx="297300" cy="253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à coins arrondis 40"/>
          <p:cNvSpPr/>
          <p:nvPr/>
        </p:nvSpPr>
        <p:spPr>
          <a:xfrm flipH="1">
            <a:off x="2014158" y="3085733"/>
            <a:ext cx="297300" cy="253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eur droit 42"/>
          <p:cNvCxnSpPr>
            <a:stCxn id="36" idx="0"/>
            <a:endCxn id="39" idx="2"/>
          </p:cNvCxnSpPr>
          <p:nvPr/>
        </p:nvCxnSpPr>
        <p:spPr>
          <a:xfrm rot="5400000" flipH="1" flipV="1">
            <a:off x="1968298" y="3811133"/>
            <a:ext cx="159502" cy="82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>
            <a:stCxn id="37" idx="0"/>
            <a:endCxn id="39" idx="2"/>
          </p:cNvCxnSpPr>
          <p:nvPr/>
        </p:nvCxnSpPr>
        <p:spPr>
          <a:xfrm rot="16200000" flipV="1">
            <a:off x="2183127" y="3678929"/>
            <a:ext cx="157666" cy="345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stCxn id="38" idx="0"/>
            <a:endCxn id="40" idx="2"/>
          </p:cNvCxnSpPr>
          <p:nvPr/>
        </p:nvCxnSpPr>
        <p:spPr>
          <a:xfrm rot="16200000" flipV="1">
            <a:off x="2677050" y="3688110"/>
            <a:ext cx="168684" cy="334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>
            <a:stCxn id="40" idx="0"/>
            <a:endCxn id="41" idx="2"/>
          </p:cNvCxnSpPr>
          <p:nvPr/>
        </p:nvCxnSpPr>
        <p:spPr>
          <a:xfrm rot="16200000" flipV="1">
            <a:off x="2289624" y="3212547"/>
            <a:ext cx="177864" cy="431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80"/>
          <p:cNvGrpSpPr/>
          <p:nvPr/>
        </p:nvGrpSpPr>
        <p:grpSpPr>
          <a:xfrm flipH="1">
            <a:off x="6130796" y="3094914"/>
            <a:ext cx="1219044" cy="1107438"/>
            <a:chOff x="6266917" y="4009897"/>
            <a:chExt cx="1219044" cy="1107438"/>
          </a:xfrm>
        </p:grpSpPr>
        <p:sp>
          <p:nvSpPr>
            <p:cNvPr id="70" name="Rectangle à coins arrondis 69"/>
            <p:cNvSpPr/>
            <p:nvPr/>
          </p:nvSpPr>
          <p:spPr>
            <a:xfrm flipH="1">
              <a:off x="6266917" y="4856360"/>
              <a:ext cx="297300" cy="2536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à coins arrondis 70"/>
            <p:cNvSpPr/>
            <p:nvPr/>
          </p:nvSpPr>
          <p:spPr>
            <a:xfrm flipH="1">
              <a:off x="6694738" y="4854524"/>
              <a:ext cx="297300" cy="2536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à coins arrondis 71"/>
            <p:cNvSpPr/>
            <p:nvPr/>
          </p:nvSpPr>
          <p:spPr>
            <a:xfrm flipH="1">
              <a:off x="7188661" y="4863705"/>
              <a:ext cx="297300" cy="2536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à coins arrondis 72"/>
            <p:cNvSpPr/>
            <p:nvPr/>
          </p:nvSpPr>
          <p:spPr>
            <a:xfrm flipH="1">
              <a:off x="6349542" y="4443228"/>
              <a:ext cx="297300" cy="2536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à coins arrondis 73"/>
            <p:cNvSpPr/>
            <p:nvPr/>
          </p:nvSpPr>
          <p:spPr>
            <a:xfrm flipH="1">
              <a:off x="6854483" y="4441391"/>
              <a:ext cx="297300" cy="2536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à coins arrondis 74"/>
            <p:cNvSpPr/>
            <p:nvPr/>
          </p:nvSpPr>
          <p:spPr>
            <a:xfrm flipH="1">
              <a:off x="6422988" y="4009897"/>
              <a:ext cx="297300" cy="2536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Connecteur droit 75"/>
            <p:cNvCxnSpPr>
              <a:stCxn id="70" idx="0"/>
              <a:endCxn id="73" idx="2"/>
            </p:cNvCxnSpPr>
            <p:nvPr/>
          </p:nvCxnSpPr>
          <p:spPr>
            <a:xfrm rot="5400000" flipH="1" flipV="1">
              <a:off x="6377128" y="4735297"/>
              <a:ext cx="159502" cy="82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stCxn id="71" idx="0"/>
              <a:endCxn id="73" idx="2"/>
            </p:cNvCxnSpPr>
            <p:nvPr/>
          </p:nvCxnSpPr>
          <p:spPr>
            <a:xfrm rot="16200000" flipV="1">
              <a:off x="6591957" y="4603093"/>
              <a:ext cx="157666" cy="3451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>
              <a:stCxn id="72" idx="0"/>
              <a:endCxn id="74" idx="2"/>
            </p:cNvCxnSpPr>
            <p:nvPr/>
          </p:nvCxnSpPr>
          <p:spPr>
            <a:xfrm rot="16200000" flipV="1">
              <a:off x="7085880" y="4612274"/>
              <a:ext cx="168684" cy="334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>
              <a:stCxn id="74" idx="0"/>
              <a:endCxn id="75" idx="2"/>
            </p:cNvCxnSpPr>
            <p:nvPr/>
          </p:nvCxnSpPr>
          <p:spPr>
            <a:xfrm rot="16200000" flipV="1">
              <a:off x="6698454" y="4136711"/>
              <a:ext cx="177864" cy="4314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81"/>
          <p:cNvSpPr/>
          <p:nvPr/>
        </p:nvSpPr>
        <p:spPr>
          <a:xfrm>
            <a:off x="179512" y="2924944"/>
            <a:ext cx="1656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Mediation</a:t>
            </a:r>
          </a:p>
          <a:p>
            <a:r>
              <a:rPr lang="en-US" dirty="0" smtClean="0"/>
              <a:t>Framework,</a:t>
            </a:r>
          </a:p>
          <a:p>
            <a:r>
              <a:rPr lang="en-US" dirty="0" smtClean="0"/>
              <a:t>Monitoring frameworks…</a:t>
            </a:r>
          </a:p>
        </p:txBody>
      </p:sp>
      <p:pic>
        <p:nvPicPr>
          <p:cNvPr id="45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  <p:pic>
        <p:nvPicPr>
          <p:cNvPr id="47" name="Picture 3" descr="C:\Users\Yoann\AppData\Local\Microsoft\Windows\Temporary Internet Files\Content.IE5\M6THCT3H\MC90007874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348692" y="836712"/>
            <a:ext cx="439332" cy="648073"/>
          </a:xfrm>
          <a:prstGeom prst="rect">
            <a:avLst/>
          </a:prstGeom>
          <a:noFill/>
        </p:spPr>
      </p:pic>
      <p:sp>
        <p:nvSpPr>
          <p:cNvPr id="49" name="ZoneTexte 48"/>
          <p:cNvSpPr txBox="1"/>
          <p:nvPr/>
        </p:nvSpPr>
        <p:spPr>
          <a:xfrm>
            <a:off x="3563888" y="270892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5148064" y="270892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5796136" y="386104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3059832" y="386104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24</a:t>
            </a:fld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83568" y="1662792"/>
          <a:ext cx="792088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2592288"/>
                <a:gridCol w="1908212"/>
                <a:gridCol w="19802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Internal</a:t>
                      </a:r>
                      <a:r>
                        <a:rPr lang="en-US" baseline="0" dirty="0" smtClean="0"/>
                        <a:t> Architecture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Management</a:t>
                      </a:r>
                    </a:p>
                    <a:p>
                      <a:r>
                        <a:rPr lang="en-US" dirty="0" smtClean="0"/>
                        <a:t>Architecture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Technologies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Rainbow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</a:t>
                      </a:r>
                      <a:r>
                        <a:rPr lang="en-US" baseline="0" dirty="0" smtClean="0"/>
                        <a:t> (MAPE-K like)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Centralized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 (MAPE-K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Centralized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Code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</a:t>
                      </a:r>
                      <a:r>
                        <a:rPr lang="en-US" baseline="0" dirty="0" smtClean="0"/>
                        <a:t> (MAPE-K)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Distributed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Utility</a:t>
                      </a:r>
                      <a:r>
                        <a:rPr lang="en-US" baseline="0" dirty="0" smtClean="0"/>
                        <a:t> function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Autonomia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</a:t>
                      </a:r>
                      <a:r>
                        <a:rPr lang="en-US" baseline="0" dirty="0" smtClean="0"/>
                        <a:t> static (MAPE-K)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Distributed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Rules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Automate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Distributed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Component(Agent)/Rules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Auto-Home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Monolithic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Hierarchical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Code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25</a:t>
            </a:fld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83568" y="1662792"/>
          <a:ext cx="792088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2592288"/>
                <a:gridCol w="1908212"/>
                <a:gridCol w="19802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Internal</a:t>
                      </a:r>
                      <a:r>
                        <a:rPr lang="en-US" baseline="0" dirty="0" smtClean="0"/>
                        <a:t> Architecture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Management</a:t>
                      </a:r>
                    </a:p>
                    <a:p>
                      <a:r>
                        <a:rPr lang="en-US" dirty="0" smtClean="0"/>
                        <a:t>Architecture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Technologies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Rainbow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</a:t>
                      </a:r>
                      <a:r>
                        <a:rPr lang="en-US" baseline="0" dirty="0" smtClean="0"/>
                        <a:t> (MAPE-K like)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Centralized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Rules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 (MAPE-K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Centralized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Code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</a:t>
                      </a:r>
                      <a:r>
                        <a:rPr lang="en-US" baseline="0" dirty="0" smtClean="0"/>
                        <a:t> (MAPE-K)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Distributed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Utility</a:t>
                      </a:r>
                      <a:r>
                        <a:rPr lang="en-US" baseline="0" dirty="0" smtClean="0"/>
                        <a:t> function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Autonomia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</a:t>
                      </a:r>
                      <a:r>
                        <a:rPr lang="en-US" baseline="0" dirty="0" smtClean="0"/>
                        <a:t> static (MAPE-K)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Distributed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Rules</a:t>
                      </a:r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Automate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Modular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Distributed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Component(Agent)/Rules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Auto-Home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Monolithic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Hierarchical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Code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Conclusion: Curent framework and architecture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Excellent </a:t>
            </a:r>
            <a:r>
              <a:rPr lang="en-US" u="sng" dirty="0" smtClean="0">
                <a:solidFill>
                  <a:srgbClr val="0070C0"/>
                </a:solidFill>
              </a:rPr>
              <a:t>logical</a:t>
            </a:r>
            <a:r>
              <a:rPr lang="en-US" dirty="0" smtClean="0"/>
              <a:t> architecture</a:t>
            </a:r>
            <a:r>
              <a:rPr lang="en-US" dirty="0" smtClean="0">
                <a:solidFill>
                  <a:srgbClr val="0070C0"/>
                </a:solidFill>
              </a:rPr>
              <a:t> (MAPE-K)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However</a:t>
            </a:r>
          </a:p>
          <a:p>
            <a:pPr lvl="1"/>
            <a:r>
              <a:rPr lang="en-US" dirty="0" smtClean="0"/>
              <a:t>Sometimes </a:t>
            </a:r>
            <a:r>
              <a:rPr lang="en-US" u="sng" dirty="0" smtClean="0">
                <a:solidFill>
                  <a:srgbClr val="FF0000"/>
                </a:solidFill>
              </a:rPr>
              <a:t>hard to implement</a:t>
            </a:r>
            <a:endParaRPr lang="en-US" u="sng" dirty="0" smtClean="0"/>
          </a:p>
          <a:p>
            <a:pPr lvl="2"/>
            <a:r>
              <a:rPr lang="en-GB" dirty="0" smtClean="0"/>
              <a:t>too constraining</a:t>
            </a:r>
          </a:p>
          <a:p>
            <a:pPr lvl="2"/>
            <a:r>
              <a:rPr lang="en-GB" dirty="0" smtClean="0"/>
              <a:t>do not separate different concerns/goals</a:t>
            </a:r>
          </a:p>
          <a:p>
            <a:pPr lvl="2"/>
            <a:r>
              <a:rPr lang="en-GB" dirty="0" smtClean="0"/>
              <a:t>coarse-grained architectural blocks</a:t>
            </a:r>
          </a:p>
          <a:p>
            <a:pPr lvl="2"/>
            <a:r>
              <a:rPr lang="en-US" dirty="0" smtClean="0"/>
              <a:t>frequently implemented as rules or coarse-grained components with negative consequences on maintenance or poor dynamism/reusability</a:t>
            </a:r>
            <a:endParaRPr lang="fr-FR" dirty="0" smtClean="0"/>
          </a:p>
          <a:p>
            <a:pPr lvl="1"/>
            <a:r>
              <a:rPr lang="en-US" u="sng" dirty="0" smtClean="0">
                <a:solidFill>
                  <a:srgbClr val="FF0000"/>
                </a:solidFill>
              </a:rPr>
              <a:t>Hard to extend</a:t>
            </a:r>
          </a:p>
          <a:p>
            <a:pPr lvl="1"/>
            <a:r>
              <a:rPr lang="en-US" u="sng" dirty="0" smtClean="0">
                <a:solidFill>
                  <a:srgbClr val="FF0000"/>
                </a:solidFill>
              </a:rPr>
              <a:t>Hard to reuse</a:t>
            </a:r>
          </a:p>
        </p:txBody>
      </p:sp>
      <p:pic>
        <p:nvPicPr>
          <p:cNvPr id="8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Limitation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Dynamicity:</a:t>
            </a:r>
          </a:p>
          <a:p>
            <a:pPr lvl="1"/>
            <a:r>
              <a:rPr lang="en-US" dirty="0" smtClean="0"/>
              <a:t>The possibility of changing dynamically the internal architecture of managers </a:t>
            </a:r>
            <a:r>
              <a:rPr lang="en-US" dirty="0" smtClean="0">
                <a:solidFill>
                  <a:srgbClr val="FF0000"/>
                </a:solidFill>
              </a:rPr>
              <a:t>is often ignored</a:t>
            </a:r>
          </a:p>
          <a:p>
            <a:pPr lvl="1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MAPE-K does </a:t>
            </a:r>
            <a:r>
              <a:rPr lang="en-US" dirty="0" smtClean="0">
                <a:solidFill>
                  <a:srgbClr val="FF0000"/>
                </a:solidFill>
              </a:rPr>
              <a:t>not provide </a:t>
            </a:r>
            <a:r>
              <a:rPr lang="en-US" dirty="0" smtClean="0"/>
              <a:t>guidance on how to manage dynamism between modules 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Rules: </a:t>
            </a:r>
            <a:r>
              <a:rPr lang="en-US" dirty="0" smtClean="0">
                <a:solidFill>
                  <a:srgbClr val="FF0000"/>
                </a:solidFill>
              </a:rPr>
              <a:t>hard</a:t>
            </a:r>
            <a:r>
              <a:rPr lang="en-US" dirty="0" smtClean="0"/>
              <a:t> to predict/understand/maintain (fine-grained)</a:t>
            </a:r>
          </a:p>
          <a:p>
            <a:endParaRPr lang="en-US" dirty="0"/>
          </a:p>
        </p:txBody>
      </p:sp>
      <p:pic>
        <p:nvPicPr>
          <p:cNvPr id="8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7957" y="6093296"/>
            <a:ext cx="538539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Proposition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224258" name="Picture 2" descr="C:\Users\Yoann\AppData\Local\Microsoft\Windows\Temporary Internet Files\Content.IE5\WKQSSLPZ\MC90029533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852936"/>
            <a:ext cx="990600" cy="1073150"/>
          </a:xfrm>
          <a:prstGeom prst="rect">
            <a:avLst/>
          </a:prstGeom>
          <a:noFill/>
        </p:spPr>
      </p:pic>
      <p:pic>
        <p:nvPicPr>
          <p:cNvPr id="16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620688"/>
            <a:ext cx="1631950" cy="18589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9552" y="1196752"/>
            <a:ext cx="7848872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 Ease the development, maintenance and evolution of autonomic managers</a:t>
            </a:r>
          </a:p>
          <a:p>
            <a:endParaRPr lang="en-US" dirty="0" smtClean="0"/>
          </a:p>
          <a:p>
            <a:r>
              <a:rPr lang="en-US" dirty="0" smtClean="0"/>
              <a:t>Building a framework that</a:t>
            </a:r>
          </a:p>
          <a:p>
            <a:pPr lvl="1"/>
            <a:r>
              <a:rPr lang="en-US" dirty="0" smtClean="0"/>
              <a:t>Supports </a:t>
            </a:r>
            <a:r>
              <a:rPr lang="en-US" dirty="0" smtClean="0">
                <a:solidFill>
                  <a:srgbClr val="FF0000"/>
                </a:solidFill>
              </a:rPr>
              <a:t>reusing</a:t>
            </a:r>
            <a:r>
              <a:rPr lang="en-US" dirty="0" smtClean="0"/>
              <a:t> of common/redundant functionalities</a:t>
            </a:r>
          </a:p>
          <a:p>
            <a:pPr lvl="1"/>
            <a:r>
              <a:rPr lang="en-US" dirty="0" smtClean="0"/>
              <a:t>Provides a </a:t>
            </a:r>
            <a:r>
              <a:rPr lang="en-US" dirty="0" smtClean="0">
                <a:solidFill>
                  <a:srgbClr val="FF0000"/>
                </a:solidFill>
              </a:rPr>
              <a:t>homogeneous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dynamic model </a:t>
            </a:r>
            <a:r>
              <a:rPr lang="en-US" dirty="0" smtClean="0"/>
              <a:t>for the integration of autonomic functions</a:t>
            </a:r>
          </a:p>
          <a:p>
            <a:pPr lvl="1"/>
            <a:r>
              <a:rPr lang="fr-FR" dirty="0" err="1" smtClean="0"/>
              <a:t>Promotes</a:t>
            </a:r>
            <a:r>
              <a:rPr lang="fr-FR" dirty="0" smtClean="0"/>
              <a:t> the </a:t>
            </a:r>
            <a:r>
              <a:rPr lang="fr-FR" dirty="0" err="1" smtClean="0">
                <a:solidFill>
                  <a:srgbClr val="FF0000"/>
                </a:solidFill>
              </a:rPr>
              <a:t>reuse</a:t>
            </a:r>
            <a:r>
              <a:rPr lang="fr-FR" dirty="0" smtClean="0"/>
              <a:t> of </a:t>
            </a:r>
            <a:r>
              <a:rPr lang="en-US" dirty="0" smtClean="0"/>
              <a:t>autonomic functions</a:t>
            </a:r>
          </a:p>
          <a:p>
            <a:pPr lvl="1"/>
            <a:r>
              <a:rPr lang="en-US" dirty="0" smtClean="0"/>
              <a:t>Allows different management concerns to be implemented in </a:t>
            </a:r>
            <a:r>
              <a:rPr lang="en-US" dirty="0" smtClean="0">
                <a:solidFill>
                  <a:srgbClr val="FF0000"/>
                </a:solidFill>
              </a:rPr>
              <a:t>isolation</a:t>
            </a:r>
          </a:p>
          <a:p>
            <a:pPr lvl="1"/>
            <a:r>
              <a:rPr lang="en-US" dirty="0" smtClean="0"/>
              <a:t>Facilitates the </a:t>
            </a:r>
            <a:r>
              <a:rPr lang="en-US" dirty="0" smtClean="0">
                <a:solidFill>
                  <a:srgbClr val="FF0000"/>
                </a:solidFill>
              </a:rPr>
              <a:t>evolution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  <a:r>
              <a:rPr lang="en-US" dirty="0" smtClean="0"/>
              <a:t> of manager’s </a:t>
            </a:r>
            <a:r>
              <a:rPr lang="en-US" dirty="0" err="1" smtClean="0"/>
              <a:t>behaviour</a:t>
            </a:r>
            <a:r>
              <a:rPr lang="en-US" dirty="0" smtClean="0"/>
              <a:t> at runtime</a:t>
            </a:r>
          </a:p>
          <a:p>
            <a:pPr lvl="1"/>
            <a:endParaRPr lang="en-US" dirty="0" smtClean="0"/>
          </a:p>
        </p:txBody>
      </p:sp>
      <p:pic>
        <p:nvPicPr>
          <p:cNvPr id="8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necteur droit 49"/>
          <p:cNvCxnSpPr>
            <a:stCxn id="10" idx="3"/>
            <a:endCxn id="22" idx="1"/>
          </p:cNvCxnSpPr>
          <p:nvPr/>
        </p:nvCxnSpPr>
        <p:spPr>
          <a:xfrm>
            <a:off x="5796136" y="4257092"/>
            <a:ext cx="50405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story of evolution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Yoann Maurel - </a:t>
            </a:r>
            <a:r>
              <a:rPr lang="fr-FR" dirty="0" err="1" smtClean="0"/>
              <a:t>PhD</a:t>
            </a:r>
            <a:r>
              <a:rPr lang="fr-FR" dirty="0" smtClean="0"/>
              <a:t> </a:t>
            </a:r>
            <a:r>
              <a:rPr lang="fr-FR" dirty="0" err="1" smtClean="0"/>
              <a:t>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And then software became</a:t>
            </a:r>
          </a:p>
          <a:p>
            <a:pPr lvl="1"/>
            <a:r>
              <a:rPr lang="en-US" b="1" dirty="0" smtClean="0"/>
              <a:t>Bigger and bigger</a:t>
            </a:r>
          </a:p>
          <a:p>
            <a:pPr lvl="1"/>
            <a:r>
              <a:rPr lang="en-US" b="1" dirty="0" smtClean="0"/>
              <a:t>Interdependent</a:t>
            </a:r>
          </a:p>
          <a:p>
            <a:pPr lvl="1"/>
            <a:endParaRPr lang="en-US" b="1" dirty="0" smtClean="0"/>
          </a:p>
          <a:p>
            <a:endParaRPr lang="en-US" dirty="0"/>
          </a:p>
        </p:txBody>
      </p:sp>
      <p:sp>
        <p:nvSpPr>
          <p:cNvPr id="9" name="Flèche droite 8"/>
          <p:cNvSpPr/>
          <p:nvPr/>
        </p:nvSpPr>
        <p:spPr>
          <a:xfrm>
            <a:off x="2771800" y="3861048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T=2</a:t>
            </a:r>
            <a:endParaRPr lang="en-US" sz="1400" dirty="0"/>
          </a:p>
        </p:txBody>
      </p:sp>
      <p:grpSp>
        <p:nvGrpSpPr>
          <p:cNvPr id="35" name="Groupe 34"/>
          <p:cNvGrpSpPr/>
          <p:nvPr/>
        </p:nvGrpSpPr>
        <p:grpSpPr>
          <a:xfrm>
            <a:off x="4067944" y="3429000"/>
            <a:ext cx="1728192" cy="1656184"/>
            <a:chOff x="4067944" y="3429000"/>
            <a:chExt cx="1728192" cy="1656184"/>
          </a:xfrm>
        </p:grpSpPr>
        <p:sp>
          <p:nvSpPr>
            <p:cNvPr id="10" name="Rectangle 9"/>
            <p:cNvSpPr/>
            <p:nvPr/>
          </p:nvSpPr>
          <p:spPr>
            <a:xfrm>
              <a:off x="4067944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4180148" y="3577208"/>
              <a:ext cx="1503784" cy="1359768"/>
              <a:chOff x="4220344" y="3573016"/>
              <a:chExt cx="1503784" cy="135976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7" name="Flèche droite 16"/>
          <p:cNvSpPr/>
          <p:nvPr/>
        </p:nvSpPr>
        <p:spPr>
          <a:xfrm>
            <a:off x="2771800" y="4293096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U=6</a:t>
            </a:r>
            <a:endParaRPr lang="en-US" sz="1400" dirty="0"/>
          </a:p>
        </p:txBody>
      </p:sp>
      <p:sp>
        <p:nvSpPr>
          <p:cNvPr id="18" name="Flèche droite 17"/>
          <p:cNvSpPr/>
          <p:nvPr/>
        </p:nvSpPr>
        <p:spPr>
          <a:xfrm>
            <a:off x="2771800" y="4725144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A=2</a:t>
            </a:r>
            <a:endParaRPr lang="en-US" sz="1400" dirty="0"/>
          </a:p>
        </p:txBody>
      </p:sp>
      <p:sp>
        <p:nvSpPr>
          <p:cNvPr id="19" name="Flèche droite 18"/>
          <p:cNvSpPr/>
          <p:nvPr/>
        </p:nvSpPr>
        <p:spPr>
          <a:xfrm>
            <a:off x="2771800" y="3429000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X=2</a:t>
            </a:r>
            <a:endParaRPr lang="en-US" sz="1400" dirty="0"/>
          </a:p>
        </p:txBody>
      </p:sp>
      <p:grpSp>
        <p:nvGrpSpPr>
          <p:cNvPr id="36" name="Groupe 35"/>
          <p:cNvGrpSpPr/>
          <p:nvPr/>
        </p:nvGrpSpPr>
        <p:grpSpPr>
          <a:xfrm>
            <a:off x="2915816" y="3429000"/>
            <a:ext cx="5112568" cy="1808584"/>
            <a:chOff x="2915816" y="3429000"/>
            <a:chExt cx="5112568" cy="1808584"/>
          </a:xfrm>
        </p:grpSpPr>
        <p:grpSp>
          <p:nvGrpSpPr>
            <p:cNvPr id="34" name="Groupe 33"/>
            <p:cNvGrpSpPr/>
            <p:nvPr/>
          </p:nvGrpSpPr>
          <p:grpSpPr>
            <a:xfrm>
              <a:off x="6300192" y="3429000"/>
              <a:ext cx="1728192" cy="1656184"/>
              <a:chOff x="6300192" y="3429000"/>
              <a:chExt cx="1728192" cy="1656184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300192" y="3429000"/>
                <a:ext cx="1728192" cy="165618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e 22"/>
              <p:cNvGrpSpPr/>
              <p:nvPr/>
            </p:nvGrpSpPr>
            <p:grpSpPr>
              <a:xfrm>
                <a:off x="6412396" y="3577208"/>
                <a:ext cx="1503784" cy="1359768"/>
                <a:chOff x="4220344" y="3573016"/>
                <a:chExt cx="1503784" cy="1359768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220344" y="3573016"/>
                  <a:ext cx="279648" cy="1359768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628389" y="3573016"/>
                  <a:ext cx="279648" cy="1359768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5036434" y="3573016"/>
                  <a:ext cx="279648" cy="1359768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444480" y="3573016"/>
                  <a:ext cx="279648" cy="1359768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" name="Groupe 31"/>
            <p:cNvGrpSpPr/>
            <p:nvPr/>
          </p:nvGrpSpPr>
          <p:grpSpPr>
            <a:xfrm>
              <a:off x="2915816" y="3581400"/>
              <a:ext cx="792088" cy="1656184"/>
              <a:chOff x="2915816" y="3581400"/>
              <a:chExt cx="792088" cy="1656184"/>
            </a:xfrm>
          </p:grpSpPr>
          <p:sp>
            <p:nvSpPr>
              <p:cNvPr id="28" name="Flèche droite 27"/>
              <p:cNvSpPr/>
              <p:nvPr/>
            </p:nvSpPr>
            <p:spPr>
              <a:xfrm>
                <a:off x="2915816" y="4013448"/>
                <a:ext cx="792088" cy="360040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X=5+Z</a:t>
                </a:r>
                <a:endParaRPr lang="en-US" sz="1400" dirty="0"/>
              </a:p>
            </p:txBody>
          </p:sp>
          <p:sp>
            <p:nvSpPr>
              <p:cNvPr id="29" name="Flèche droite 28"/>
              <p:cNvSpPr/>
              <p:nvPr/>
            </p:nvSpPr>
            <p:spPr>
              <a:xfrm>
                <a:off x="2915816" y="4445496"/>
                <a:ext cx="792088" cy="360040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Y=2+U</a:t>
                </a:r>
                <a:endParaRPr lang="en-US" sz="1400" dirty="0"/>
              </a:p>
            </p:txBody>
          </p:sp>
          <p:sp>
            <p:nvSpPr>
              <p:cNvPr id="30" name="Flèche droite 29"/>
              <p:cNvSpPr/>
              <p:nvPr/>
            </p:nvSpPr>
            <p:spPr>
              <a:xfrm>
                <a:off x="2915816" y="4877544"/>
                <a:ext cx="792088" cy="360040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R=0</a:t>
                </a:r>
                <a:endParaRPr lang="en-US" sz="1400" dirty="0"/>
              </a:p>
            </p:txBody>
          </p:sp>
          <p:sp>
            <p:nvSpPr>
              <p:cNvPr id="31" name="Flèche droite 30"/>
              <p:cNvSpPr/>
              <p:nvPr/>
            </p:nvSpPr>
            <p:spPr>
              <a:xfrm>
                <a:off x="2915816" y="3581400"/>
                <a:ext cx="792088" cy="360040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I=1+R²</a:t>
                </a:r>
                <a:endParaRPr lang="en-US" sz="1400" dirty="0"/>
              </a:p>
            </p:txBody>
          </p:sp>
        </p:grpSp>
      </p:grpSp>
      <p:grpSp>
        <p:nvGrpSpPr>
          <p:cNvPr id="42" name="Groupe 41"/>
          <p:cNvGrpSpPr/>
          <p:nvPr/>
        </p:nvGrpSpPr>
        <p:grpSpPr>
          <a:xfrm>
            <a:off x="827584" y="3501008"/>
            <a:ext cx="1800200" cy="2097524"/>
            <a:chOff x="827584" y="3501008"/>
            <a:chExt cx="1800200" cy="2097524"/>
          </a:xfrm>
        </p:grpSpPr>
        <p:pic>
          <p:nvPicPr>
            <p:cNvPr id="173058" name="Picture 2" descr="balancing acts,business,challenges,dangers,metaphors,people,risks,tightrop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3501008"/>
              <a:ext cx="1584176" cy="1584176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>
            <a:xfrm>
              <a:off x="1043608" y="5229200"/>
              <a:ext cx="15841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Administrator</a:t>
              </a:r>
              <a:endParaRPr lang="en-US" dirty="0" smtClean="0"/>
            </a:p>
          </p:txBody>
        </p:sp>
      </p:grpSp>
      <p:pic>
        <p:nvPicPr>
          <p:cNvPr id="219138" name="Picture 2" descr="angry,black clouds,emotions,metaphors,people,raining,troubles,weather,unhappy,express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96952"/>
            <a:ext cx="2088232" cy="2088232"/>
          </a:xfrm>
          <a:prstGeom prst="rect">
            <a:avLst/>
          </a:prstGeom>
          <a:noFill/>
        </p:spPr>
      </p:pic>
      <p:pic>
        <p:nvPicPr>
          <p:cNvPr id="46" name="Picture 5" descr="C:\Users\Yoann\AppData\Local\Microsoft\Windows\Temporary Internet Files\Content.IE5\WKQSSLPZ\MC900360658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517232"/>
            <a:ext cx="1798638" cy="1023937"/>
          </a:xfrm>
          <a:prstGeom prst="rect">
            <a:avLst/>
          </a:prstGeom>
          <a:noFill/>
        </p:spPr>
      </p:pic>
      <p:pic>
        <p:nvPicPr>
          <p:cNvPr id="48" name="Picture 5" descr="C:\Users\Yoann\AppData\Local\Microsoft\Windows\Temporary Internet Files\Content.IE5\WKQSSLPZ\MC900360658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72200" y="5517232"/>
            <a:ext cx="1798638" cy="1023937"/>
          </a:xfrm>
          <a:prstGeom prst="rect">
            <a:avLst/>
          </a:prstGeom>
          <a:noFill/>
        </p:spPr>
      </p:pic>
      <p:pic>
        <p:nvPicPr>
          <p:cNvPr id="37" name="Picture 2" descr="C:\Users\Yoann\AppData\Local\Microsoft\Windows\Temporary Internet Files\Content.IE5\M6THCT3H\MC900351057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1912" y="0"/>
            <a:ext cx="792088" cy="38738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Proposition</a:t>
            </a:r>
            <a:endParaRPr lang="en-US" dirty="0"/>
          </a:p>
        </p:txBody>
      </p:sp>
      <p:sp>
        <p:nvSpPr>
          <p:cNvPr id="39" name="Espace réservé du pied de page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8" name="Espace réservé du numéro de diapositive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5" name="Espace réservé du contenu 3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sz="2800" dirty="0" smtClean="0"/>
              <a:t>Decompose the manager behaviors into </a:t>
            </a:r>
            <a:r>
              <a:rPr lang="en-US" sz="2800" u="sng" dirty="0" smtClean="0"/>
              <a:t>elementary</a:t>
            </a:r>
            <a:r>
              <a:rPr lang="en-US" sz="2800" dirty="0" smtClean="0"/>
              <a:t> activities: </a:t>
            </a:r>
            <a:r>
              <a:rPr lang="en-US" sz="2800" dirty="0" smtClean="0">
                <a:solidFill>
                  <a:srgbClr val="FF0000"/>
                </a:solidFill>
              </a:rPr>
              <a:t>administration tasks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à coins arrondis 22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27" name="Triangle isocèle 26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isocèle 27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isocèle 28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isocèle 29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contenu 1"/>
          <p:cNvSpPr txBox="1">
            <a:spLocks/>
          </p:cNvSpPr>
          <p:nvPr/>
        </p:nvSpPr>
        <p:spPr>
          <a:xfrm>
            <a:off x="762000" y="1600200"/>
            <a:ext cx="8004048" cy="22574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411760" y="4077072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8782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923928" y="3717032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860032" y="328498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059832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228184" y="393305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851920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580112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716016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50810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7668344" y="306896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028384" y="3059668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disable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Proposition</a:t>
            </a:r>
            <a:endParaRPr lang="en-US" dirty="0"/>
          </a:p>
        </p:txBody>
      </p:sp>
      <p:sp>
        <p:nvSpPr>
          <p:cNvPr id="39" name="Espace réservé du pied de page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8" name="Espace réservé du numéro de diapositive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5" name="Espace réservé du contenu 3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sz="2800" dirty="0" smtClean="0"/>
              <a:t>Decompose the manager behaviors into </a:t>
            </a:r>
            <a:r>
              <a:rPr lang="en-US" sz="2800" u="sng" dirty="0" smtClean="0"/>
              <a:t>elementary</a:t>
            </a:r>
            <a:r>
              <a:rPr lang="en-US" sz="2800" dirty="0" smtClean="0"/>
              <a:t> activities: </a:t>
            </a:r>
            <a:r>
              <a:rPr lang="en-US" sz="2800" dirty="0" smtClean="0">
                <a:solidFill>
                  <a:srgbClr val="FF0000"/>
                </a:solidFill>
              </a:rPr>
              <a:t>administration tasks</a:t>
            </a:r>
          </a:p>
          <a:p>
            <a:pPr lvl="0"/>
            <a:r>
              <a:rPr lang="en-US" sz="2800" dirty="0" smtClean="0"/>
              <a:t>Each path = one </a:t>
            </a:r>
            <a:r>
              <a:rPr lang="en-US" sz="2800" dirty="0" smtClean="0">
                <a:solidFill>
                  <a:srgbClr val="0070C0"/>
                </a:solidFill>
              </a:rPr>
              <a:t>control loop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à coins arrondis 22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27" name="Triangle isocèle 26"/>
          <p:cNvSpPr/>
          <p:nvPr/>
        </p:nvSpPr>
        <p:spPr>
          <a:xfrm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isocèle 27"/>
          <p:cNvSpPr/>
          <p:nvPr/>
        </p:nvSpPr>
        <p:spPr>
          <a:xfrm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isocèle 28"/>
          <p:cNvSpPr/>
          <p:nvPr/>
        </p:nvSpPr>
        <p:spPr>
          <a:xfrm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isocèle 29"/>
          <p:cNvSpPr/>
          <p:nvPr/>
        </p:nvSpPr>
        <p:spPr>
          <a:xfrm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contenu 1"/>
          <p:cNvSpPr txBox="1">
            <a:spLocks/>
          </p:cNvSpPr>
          <p:nvPr/>
        </p:nvSpPr>
        <p:spPr>
          <a:xfrm>
            <a:off x="762000" y="1600200"/>
            <a:ext cx="8004048" cy="22574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e 22"/>
          <p:cNvGrpSpPr/>
          <p:nvPr/>
        </p:nvGrpSpPr>
        <p:grpSpPr>
          <a:xfrm>
            <a:off x="2267744" y="3140968"/>
            <a:ext cx="4392488" cy="1440160"/>
            <a:chOff x="2928926" y="2081599"/>
            <a:chExt cx="3357586" cy="1623629"/>
          </a:xfrm>
        </p:grpSpPr>
        <p:sp>
          <p:nvSpPr>
            <p:cNvPr id="55" name="Triangle rectangle 54"/>
            <p:cNvSpPr/>
            <p:nvPr/>
          </p:nvSpPr>
          <p:spPr>
            <a:xfrm flipV="1">
              <a:off x="4714874" y="2081599"/>
              <a:ext cx="1561988" cy="1490275"/>
            </a:xfrm>
            <a:prstGeom prst="rtTriangle">
              <a:avLst/>
            </a:prstGeom>
            <a:ln>
              <a:prstDash val="dash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6" name="Triangle rectangle 55"/>
            <p:cNvSpPr/>
            <p:nvPr/>
          </p:nvSpPr>
          <p:spPr>
            <a:xfrm flipH="1">
              <a:off x="4857752" y="2285992"/>
              <a:ext cx="1428760" cy="1419236"/>
            </a:xfrm>
            <a:prstGeom prst="rtTriangle">
              <a:avLst/>
            </a:prstGeom>
            <a:ln>
              <a:prstDash val="dash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Triangle rectangle 56"/>
            <p:cNvSpPr/>
            <p:nvPr/>
          </p:nvSpPr>
          <p:spPr>
            <a:xfrm flipH="1" flipV="1">
              <a:off x="2954009" y="2081600"/>
              <a:ext cx="1617989" cy="1490275"/>
            </a:xfrm>
            <a:prstGeom prst="rtTriangle">
              <a:avLst/>
            </a:prstGeom>
            <a:ln>
              <a:prstDash val="dash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Triangle rectangle 57"/>
            <p:cNvSpPr/>
            <p:nvPr/>
          </p:nvSpPr>
          <p:spPr>
            <a:xfrm>
              <a:off x="2928926" y="2285992"/>
              <a:ext cx="1428760" cy="1419236"/>
            </a:xfrm>
            <a:prstGeom prst="rtTriangle">
              <a:avLst/>
            </a:prstGeom>
            <a:ln>
              <a:prstDash val="dash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59" name="Connecteur droit avec flèche 58"/>
          <p:cNvCxnSpPr>
            <a:stCxn id="49" idx="0"/>
            <a:endCxn id="79" idx="1"/>
          </p:cNvCxnSpPr>
          <p:nvPr/>
        </p:nvCxnSpPr>
        <p:spPr>
          <a:xfrm rot="5400000" flipH="1" flipV="1">
            <a:off x="2465766" y="3483006"/>
            <a:ext cx="720080" cy="4680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>
            <a:stCxn id="79" idx="3"/>
            <a:endCxn id="54" idx="1"/>
          </p:cNvCxnSpPr>
          <p:nvPr/>
        </p:nvCxnSpPr>
        <p:spPr>
          <a:xfrm>
            <a:off x="3419872" y="3356992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>
            <a:stCxn id="54" idx="3"/>
            <a:endCxn id="76" idx="1"/>
          </p:cNvCxnSpPr>
          <p:nvPr/>
        </p:nvCxnSpPr>
        <p:spPr>
          <a:xfrm flipV="1">
            <a:off x="4283968" y="342900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76" idx="3"/>
            <a:endCxn id="88" idx="1"/>
          </p:cNvCxnSpPr>
          <p:nvPr/>
        </p:nvCxnSpPr>
        <p:spPr>
          <a:xfrm>
            <a:off x="5220072" y="3429000"/>
            <a:ext cx="100811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>
            <a:stCxn id="27" idx="0"/>
            <a:endCxn id="49" idx="2"/>
          </p:cNvCxnSpPr>
          <p:nvPr/>
        </p:nvCxnSpPr>
        <p:spPr>
          <a:xfrm rot="5400000" flipH="1" flipV="1">
            <a:off x="2195736" y="4761148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>
            <a:stCxn id="88" idx="2"/>
            <a:endCxn id="30" idx="3"/>
          </p:cNvCxnSpPr>
          <p:nvPr/>
        </p:nvCxnSpPr>
        <p:spPr>
          <a:xfrm rot="5400000">
            <a:off x="5940152" y="4689140"/>
            <a:ext cx="9361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411760" y="407707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8782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923928" y="371703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860032" y="3284984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059832" y="321297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228184" y="393305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851920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580112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716016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50810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95536" y="3645024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MAPE compliant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7668344" y="3078252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028384" y="3068960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disable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7668344" y="351030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028384" y="3501008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enable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2339752" y="378904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3059832" y="3140968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3923928" y="378904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7" name="Rectangle 96"/>
          <p:cNvSpPr/>
          <p:nvPr/>
        </p:nvSpPr>
        <p:spPr>
          <a:xfrm>
            <a:off x="5220072" y="4005064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5940152" y="4005064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339752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923928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940152" y="400506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059832" y="314096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220072" y="400506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CPU Management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7" name="Espace réservé du contenu 56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8229600" cy="18002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2400" dirty="0" smtClean="0"/>
              <a:t>A: CPU monitoring </a:t>
            </a:r>
          </a:p>
          <a:p>
            <a:pPr lvl="1"/>
            <a:r>
              <a:rPr lang="en-US" sz="2400" dirty="0" smtClean="0"/>
              <a:t>B: Average CPU usage</a:t>
            </a:r>
          </a:p>
          <a:p>
            <a:pPr lvl="1"/>
            <a:r>
              <a:rPr lang="en-US" sz="2400" dirty="0" smtClean="0"/>
              <a:t>C: Threshold detection</a:t>
            </a:r>
          </a:p>
          <a:p>
            <a:pPr lvl="1"/>
            <a:r>
              <a:rPr lang="en-US" sz="2400" dirty="0" smtClean="0"/>
              <a:t>D: Decision (Switch to CPU friendly algorithm)</a:t>
            </a:r>
          </a:p>
          <a:p>
            <a:pPr lvl="1"/>
            <a:r>
              <a:rPr lang="en-US" sz="2400" dirty="0" smtClean="0"/>
              <a:t>E: Apply decision</a:t>
            </a:r>
            <a:endParaRPr lang="en-US" sz="2400" dirty="0"/>
          </a:p>
        </p:txBody>
      </p:sp>
      <p:sp>
        <p:nvSpPr>
          <p:cNvPr id="58" name="Rectangle 57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à coins arrondis 58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60" name="Triangle isocèle 59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isocèle 60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isocèle 61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isocèle 62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860032" y="314096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915816" y="4077072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779912" y="429309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995936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572000" y="422108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940152" y="328498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Connecteur droit avec flèche 77"/>
          <p:cNvCxnSpPr/>
          <p:nvPr/>
        </p:nvCxnSpPr>
        <p:spPr>
          <a:xfrm rot="16200000" flipV="1">
            <a:off x="2015716" y="4581128"/>
            <a:ext cx="1080120" cy="7200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>
            <a:stCxn id="75" idx="0"/>
            <a:endCxn id="68" idx="1"/>
          </p:cNvCxnSpPr>
          <p:nvPr/>
        </p:nvCxnSpPr>
        <p:spPr>
          <a:xfrm rot="5400000" flipH="1" flipV="1">
            <a:off x="2537774" y="3266982"/>
            <a:ext cx="504056" cy="54006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68" idx="3"/>
            <a:endCxn id="65" idx="1"/>
          </p:cNvCxnSpPr>
          <p:nvPr/>
        </p:nvCxnSpPr>
        <p:spPr>
          <a:xfrm>
            <a:off x="3419872" y="3284984"/>
            <a:ext cx="504056" cy="648072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>
            <a:stCxn id="65" idx="3"/>
            <a:endCxn id="73" idx="1"/>
          </p:cNvCxnSpPr>
          <p:nvPr/>
        </p:nvCxnSpPr>
        <p:spPr>
          <a:xfrm>
            <a:off x="4283968" y="3933056"/>
            <a:ext cx="936104" cy="216024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>
            <a:stCxn id="73" idx="3"/>
            <a:endCxn id="67" idx="1"/>
          </p:cNvCxnSpPr>
          <p:nvPr/>
        </p:nvCxnSpPr>
        <p:spPr>
          <a:xfrm>
            <a:off x="5580112" y="4149080"/>
            <a:ext cx="360040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>
            <a:stCxn id="67" idx="2"/>
            <a:endCxn id="63" idx="3"/>
          </p:cNvCxnSpPr>
          <p:nvPr/>
        </p:nvCxnSpPr>
        <p:spPr>
          <a:xfrm rot="16200000" flipH="1">
            <a:off x="5832140" y="4581128"/>
            <a:ext cx="864096" cy="288032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0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7668344" y="306896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028384" y="3059668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disable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668344" y="3501008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028384" y="3491716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enable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95" grpId="0" animBg="1"/>
      <p:bldP spid="96" grpId="0" animBg="1"/>
      <p:bldP spid="97" grpId="0" animBg="1"/>
      <p:bldP spid="98" grpId="0" animBg="1"/>
      <p:bldP spid="64" grpId="0" animBg="1"/>
      <p:bldP spid="65" grpId="0" animBg="1"/>
      <p:bldP spid="67" grpId="0" animBg="1"/>
      <p:bldP spid="68" grpId="0" animBg="1"/>
      <p:bldP spid="7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opportunistic cooperation</a:t>
            </a:r>
            <a:endParaRPr lang="en-US" dirty="0"/>
          </a:p>
        </p:txBody>
      </p:sp>
      <p:sp>
        <p:nvSpPr>
          <p:cNvPr id="35" name="Espace réservé du pied de page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7" name="Espace réservé du contenu 3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Composition is </a:t>
            </a:r>
            <a:r>
              <a:rPr lang="en-US" sz="2800" dirty="0" smtClean="0">
                <a:solidFill>
                  <a:srgbClr val="FF0000"/>
                </a:solidFill>
              </a:rPr>
              <a:t>opportunistic</a:t>
            </a:r>
            <a:r>
              <a:rPr lang="en-US" sz="2800" dirty="0" smtClean="0"/>
              <a:t> and depends on the </a:t>
            </a:r>
            <a:r>
              <a:rPr lang="en-US" sz="2800" dirty="0" smtClean="0">
                <a:solidFill>
                  <a:srgbClr val="FF0000"/>
                </a:solidFill>
              </a:rPr>
              <a:t>runtime</a:t>
            </a:r>
            <a:r>
              <a:rPr lang="en-US" sz="2800" dirty="0" smtClean="0"/>
              <a:t> context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à coins arrondis 22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27" name="Triangle isocèle 26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isocèle 27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isocèle 28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isocèle 29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contenu 1"/>
          <p:cNvSpPr txBox="1">
            <a:spLocks/>
          </p:cNvSpPr>
          <p:nvPr/>
        </p:nvSpPr>
        <p:spPr>
          <a:xfrm>
            <a:off x="762000" y="1600200"/>
            <a:ext cx="8004048" cy="22574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1115616" y="2924944"/>
            <a:ext cx="432048" cy="24482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39752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23928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860032" y="314096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940152" y="400506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59832" y="314096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915816" y="4077072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779912" y="429309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995936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572000" y="422108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220072" y="400506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940152" y="328498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opportunistic cooperation</a:t>
            </a:r>
            <a:endParaRPr lang="en-US" dirty="0"/>
          </a:p>
        </p:txBody>
      </p:sp>
      <p:sp>
        <p:nvSpPr>
          <p:cNvPr id="35" name="Espace réservé du pied de page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37" name="Espace réservé du contenu 3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Composition is </a:t>
            </a:r>
            <a:r>
              <a:rPr lang="en-US" sz="2800" dirty="0" smtClean="0">
                <a:solidFill>
                  <a:srgbClr val="FF0000"/>
                </a:solidFill>
              </a:rPr>
              <a:t>opportunistic</a:t>
            </a:r>
            <a:r>
              <a:rPr lang="en-US" sz="2800" dirty="0" smtClean="0"/>
              <a:t> and depends on the </a:t>
            </a:r>
            <a:r>
              <a:rPr lang="en-US" sz="2800" dirty="0" smtClean="0">
                <a:solidFill>
                  <a:srgbClr val="FF0000"/>
                </a:solidFill>
              </a:rPr>
              <a:t>runtime</a:t>
            </a:r>
            <a:r>
              <a:rPr lang="en-US" sz="2800" dirty="0" smtClean="0"/>
              <a:t> context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à coins arrondis 22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27" name="Triangle isocèle 26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isocèle 27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isocèle 28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isocèle 29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contenu 1"/>
          <p:cNvSpPr txBox="1">
            <a:spLocks/>
          </p:cNvSpPr>
          <p:nvPr/>
        </p:nvSpPr>
        <p:spPr>
          <a:xfrm>
            <a:off x="762000" y="1600200"/>
            <a:ext cx="8004048" cy="22574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9" name="Connecteur droit avec flèche 58"/>
          <p:cNvCxnSpPr>
            <a:endCxn id="52" idx="1"/>
          </p:cNvCxnSpPr>
          <p:nvPr/>
        </p:nvCxnSpPr>
        <p:spPr>
          <a:xfrm rot="5400000" flipH="1" flipV="1">
            <a:off x="2590365" y="3298513"/>
            <a:ext cx="482996" cy="45593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>
            <a:stCxn id="52" idx="3"/>
            <a:endCxn id="38" idx="1"/>
          </p:cNvCxnSpPr>
          <p:nvPr/>
        </p:nvCxnSpPr>
        <p:spPr>
          <a:xfrm>
            <a:off x="3419872" y="3284984"/>
            <a:ext cx="504056" cy="648072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>
            <a:stCxn id="38" idx="3"/>
            <a:endCxn id="41" idx="1"/>
          </p:cNvCxnSpPr>
          <p:nvPr/>
        </p:nvCxnSpPr>
        <p:spPr>
          <a:xfrm flipV="1">
            <a:off x="4283968" y="3284984"/>
            <a:ext cx="576064" cy="648072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41" idx="3"/>
            <a:endCxn id="42" idx="1"/>
          </p:cNvCxnSpPr>
          <p:nvPr/>
        </p:nvCxnSpPr>
        <p:spPr>
          <a:xfrm>
            <a:off x="5220072" y="3284984"/>
            <a:ext cx="720080" cy="864096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>
            <a:stCxn id="27" idx="0"/>
            <a:endCxn id="33" idx="2"/>
          </p:cNvCxnSpPr>
          <p:nvPr/>
        </p:nvCxnSpPr>
        <p:spPr>
          <a:xfrm rot="16200000" flipV="1">
            <a:off x="2015716" y="4581128"/>
            <a:ext cx="1080120" cy="7200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>
            <a:stCxn id="42" idx="2"/>
            <a:endCxn id="30" idx="3"/>
          </p:cNvCxnSpPr>
          <p:nvPr/>
        </p:nvCxnSpPr>
        <p:spPr>
          <a:xfrm rot="16200000" flipH="1">
            <a:off x="5832140" y="4581128"/>
            <a:ext cx="864096" cy="288032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Rectangle à coins arrondis 35"/>
          <p:cNvSpPr/>
          <p:nvPr/>
        </p:nvSpPr>
        <p:spPr>
          <a:xfrm>
            <a:off x="1115616" y="2924944"/>
            <a:ext cx="432048" cy="2448272"/>
          </a:xfrm>
          <a:prstGeom prst="roundRect">
            <a:avLst/>
          </a:prstGeom>
          <a:solidFill>
            <a:srgbClr val="65A35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cxnSp>
        <p:nvCxnSpPr>
          <p:cNvPr id="39" name="Connecteur droit avec flèche 38"/>
          <p:cNvCxnSpPr>
            <a:endCxn id="33" idx="1"/>
          </p:cNvCxnSpPr>
          <p:nvPr/>
        </p:nvCxnSpPr>
        <p:spPr>
          <a:xfrm>
            <a:off x="1619672" y="3931468"/>
            <a:ext cx="720080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339752" y="378904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23928" y="378904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860032" y="3140968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940152" y="4005064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59832" y="3140968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915816" y="4077072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779912" y="429309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995936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572000" y="422108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220072" y="400506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940152" y="328498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1794" name="Picture 2" descr="C:\Users\Yoann\AppData\Local\Microsoft\Windows\Temporary Internet Files\Content.IE5\M6THCT3H\MC90002724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648072" cy="673473"/>
          </a:xfrm>
          <a:prstGeom prst="rect">
            <a:avLst/>
          </a:prstGeom>
          <a:noFill/>
        </p:spPr>
      </p:pic>
      <p:pic>
        <p:nvPicPr>
          <p:cNvPr id="44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opportunistic cooperation</a:t>
            </a:r>
            <a:endParaRPr lang="en-US" dirty="0"/>
          </a:p>
        </p:txBody>
      </p:sp>
      <p:sp>
        <p:nvSpPr>
          <p:cNvPr id="35" name="Espace réservé du pied de page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37" name="Espace réservé du contenu 3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Composition is </a:t>
            </a:r>
            <a:r>
              <a:rPr lang="en-US" sz="2800" dirty="0" smtClean="0">
                <a:solidFill>
                  <a:srgbClr val="FF0000"/>
                </a:solidFill>
              </a:rPr>
              <a:t>opportunistic</a:t>
            </a:r>
            <a:r>
              <a:rPr lang="en-US" sz="2800" dirty="0" smtClean="0"/>
              <a:t> and depends on the </a:t>
            </a:r>
            <a:r>
              <a:rPr lang="en-US" sz="2800" dirty="0" smtClean="0">
                <a:solidFill>
                  <a:srgbClr val="FF0000"/>
                </a:solidFill>
              </a:rPr>
              <a:t>runtime</a:t>
            </a:r>
            <a:r>
              <a:rPr lang="en-US" sz="2800" dirty="0" smtClean="0"/>
              <a:t> context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à coins arrondis 22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27" name="Triangle isocèle 26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isocèle 27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isocèle 28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isocèle 29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contenu 1"/>
          <p:cNvSpPr txBox="1">
            <a:spLocks/>
          </p:cNvSpPr>
          <p:nvPr/>
        </p:nvSpPr>
        <p:spPr>
          <a:xfrm>
            <a:off x="762000" y="1600200"/>
            <a:ext cx="8004048" cy="22574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1115616" y="2924944"/>
            <a:ext cx="432048" cy="24482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39752" y="3789040"/>
            <a:ext cx="360040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23928" y="3789040"/>
            <a:ext cx="360040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860032" y="314096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940152" y="4005064"/>
            <a:ext cx="360040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59832" y="314096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915816" y="4077072"/>
            <a:ext cx="360040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779912" y="429309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995936" y="3212976"/>
            <a:ext cx="360040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572000" y="422108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220072" y="400506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940152" y="3284984"/>
            <a:ext cx="360040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droit avec flèche 24"/>
          <p:cNvCxnSpPr>
            <a:stCxn id="28" idx="0"/>
            <a:endCxn id="55" idx="2"/>
          </p:cNvCxnSpPr>
          <p:nvPr/>
        </p:nvCxnSpPr>
        <p:spPr>
          <a:xfrm rot="5400000" flipH="1" flipV="1">
            <a:off x="2663788" y="4725144"/>
            <a:ext cx="792088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endCxn id="33" idx="1"/>
          </p:cNvCxnSpPr>
          <p:nvPr/>
        </p:nvCxnSpPr>
        <p:spPr>
          <a:xfrm>
            <a:off x="1619672" y="3933056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55" idx="3"/>
            <a:endCxn id="38" idx="1"/>
          </p:cNvCxnSpPr>
          <p:nvPr/>
        </p:nvCxnSpPr>
        <p:spPr>
          <a:xfrm flipV="1">
            <a:off x="3275856" y="3933056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stCxn id="38" idx="3"/>
            <a:endCxn id="76" idx="1"/>
          </p:cNvCxnSpPr>
          <p:nvPr/>
        </p:nvCxnSpPr>
        <p:spPr>
          <a:xfrm flipV="1">
            <a:off x="4283968" y="3429000"/>
            <a:ext cx="165618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>
            <a:stCxn id="76" idx="2"/>
            <a:endCxn id="42" idx="0"/>
          </p:cNvCxnSpPr>
          <p:nvPr/>
        </p:nvCxnSpPr>
        <p:spPr>
          <a:xfrm rot="5400000">
            <a:off x="5904148" y="3789040"/>
            <a:ext cx="43204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>
            <a:stCxn id="42" idx="2"/>
            <a:endCxn id="30" idx="3"/>
          </p:cNvCxnSpPr>
          <p:nvPr/>
        </p:nvCxnSpPr>
        <p:spPr>
          <a:xfrm rot="16200000" flipH="1">
            <a:off x="5832140" y="4581128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>
            <a:stCxn id="33" idx="3"/>
            <a:endCxn id="57" idx="1"/>
          </p:cNvCxnSpPr>
          <p:nvPr/>
        </p:nvCxnSpPr>
        <p:spPr>
          <a:xfrm flipV="1">
            <a:off x="2699792" y="3356992"/>
            <a:ext cx="129614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>
            <a:stCxn id="57" idx="3"/>
            <a:endCxn id="42" idx="1"/>
          </p:cNvCxnSpPr>
          <p:nvPr/>
        </p:nvCxnSpPr>
        <p:spPr>
          <a:xfrm>
            <a:off x="4355976" y="3356992"/>
            <a:ext cx="1584176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0" name="Picture 1" descr="C:\Program Files (x86)\Microsoft Office\MEDIA\CAGCAT10\j0293828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712280" cy="749870"/>
          </a:xfrm>
          <a:prstGeom prst="rect">
            <a:avLst/>
          </a:prstGeom>
          <a:noFill/>
        </p:spPr>
      </p:pic>
      <p:pic>
        <p:nvPicPr>
          <p:cNvPr id="46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opportunistic cooperation</a:t>
            </a:r>
            <a:endParaRPr lang="en-US" dirty="0"/>
          </a:p>
        </p:txBody>
      </p:sp>
      <p:sp>
        <p:nvSpPr>
          <p:cNvPr id="35" name="Espace réservé du pied de page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37" name="Espace réservé du contenu 3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Composition is </a:t>
            </a:r>
            <a:r>
              <a:rPr lang="en-US" sz="2800" dirty="0" smtClean="0">
                <a:solidFill>
                  <a:srgbClr val="FF0000"/>
                </a:solidFill>
              </a:rPr>
              <a:t>opportunistic</a:t>
            </a:r>
            <a:r>
              <a:rPr lang="en-US" sz="2800" dirty="0" smtClean="0"/>
              <a:t> and depends on the </a:t>
            </a:r>
            <a:r>
              <a:rPr lang="en-US" sz="2800" dirty="0" smtClean="0">
                <a:solidFill>
                  <a:srgbClr val="FF0000"/>
                </a:solidFill>
              </a:rPr>
              <a:t>runtime</a:t>
            </a:r>
            <a:r>
              <a:rPr lang="en-US" sz="2800" dirty="0" smtClean="0"/>
              <a:t> context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à coins arrondis 22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27" name="Triangle isocèle 26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isocèle 27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isocèle 28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isocèle 29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contenu 1"/>
          <p:cNvSpPr txBox="1">
            <a:spLocks/>
          </p:cNvSpPr>
          <p:nvPr/>
        </p:nvSpPr>
        <p:spPr>
          <a:xfrm>
            <a:off x="762000" y="1600200"/>
            <a:ext cx="8004048" cy="22574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1115616" y="2924944"/>
            <a:ext cx="432048" cy="2448272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39752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23928" y="3789040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860032" y="314096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940152" y="4005064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59832" y="3140968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779912" y="429309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995936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572000" y="4221088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220072" y="4005064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940152" y="328498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droit avec flèche 24"/>
          <p:cNvCxnSpPr>
            <a:endCxn id="52" idx="1"/>
          </p:cNvCxnSpPr>
          <p:nvPr/>
        </p:nvCxnSpPr>
        <p:spPr>
          <a:xfrm>
            <a:off x="1619672" y="3284984"/>
            <a:ext cx="144016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52" idx="2"/>
            <a:endCxn id="38" idx="1"/>
          </p:cNvCxnSpPr>
          <p:nvPr/>
        </p:nvCxnSpPr>
        <p:spPr>
          <a:xfrm rot="16200000" flipH="1">
            <a:off x="3329862" y="3338990"/>
            <a:ext cx="504056" cy="6840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38" idx="3"/>
            <a:endCxn id="58" idx="1"/>
          </p:cNvCxnSpPr>
          <p:nvPr/>
        </p:nvCxnSpPr>
        <p:spPr>
          <a:xfrm>
            <a:off x="4283968" y="3933056"/>
            <a:ext cx="28803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endCxn id="29" idx="3"/>
          </p:cNvCxnSpPr>
          <p:nvPr/>
        </p:nvCxnSpPr>
        <p:spPr>
          <a:xfrm>
            <a:off x="4860032" y="4581128"/>
            <a:ext cx="111612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>
            <a:stCxn id="38" idx="3"/>
            <a:endCxn id="70" idx="1"/>
          </p:cNvCxnSpPr>
          <p:nvPr/>
        </p:nvCxnSpPr>
        <p:spPr>
          <a:xfrm>
            <a:off x="4283968" y="3933056"/>
            <a:ext cx="936104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stCxn id="70" idx="3"/>
            <a:endCxn id="42" idx="1"/>
          </p:cNvCxnSpPr>
          <p:nvPr/>
        </p:nvCxnSpPr>
        <p:spPr>
          <a:xfrm>
            <a:off x="5580112" y="4149080"/>
            <a:ext cx="36004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42" idx="2"/>
            <a:endCxn id="30" idx="3"/>
          </p:cNvCxnSpPr>
          <p:nvPr/>
        </p:nvCxnSpPr>
        <p:spPr>
          <a:xfrm rot="16200000" flipH="1">
            <a:off x="5832140" y="4581128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3425" name="Picture 1" descr="C:\Users\Yoann\AppData\Local\Microsoft\Windows\Temporary Internet Files\Content.IE5\M6THCT3H\MC90033590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688801" cy="720080"/>
          </a:xfrm>
          <a:prstGeom prst="rect">
            <a:avLst/>
          </a:prstGeom>
          <a:noFill/>
        </p:spPr>
      </p:pic>
      <p:pic>
        <p:nvPicPr>
          <p:cNvPr id="44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  <p:cxnSp>
        <p:nvCxnSpPr>
          <p:cNvPr id="40" name="Connecteur droit avec flèche 39"/>
          <p:cNvCxnSpPr>
            <a:stCxn id="27" idx="0"/>
            <a:endCxn id="52" idx="2"/>
          </p:cNvCxnSpPr>
          <p:nvPr/>
        </p:nvCxnSpPr>
        <p:spPr>
          <a:xfrm rot="5400000" flipH="1" flipV="1">
            <a:off x="2051720" y="3969060"/>
            <a:ext cx="172819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5940152" y="4005064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940152" y="400506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596336" y="278092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00392" y="285293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Extensibility/Adaptation</a:t>
            </a:r>
            <a:endParaRPr lang="en-US" dirty="0"/>
          </a:p>
        </p:txBody>
      </p:sp>
      <p:sp>
        <p:nvSpPr>
          <p:cNvPr id="35" name="Espace réservé du pied de page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37" name="Espace réservé du contenu 3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Task can be removed or deployed/added new task anytime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à coins arrondis 22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27" name="Triangle isocèle 26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isocèle 27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isocèle 28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isocèle 29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contenu 1"/>
          <p:cNvSpPr txBox="1">
            <a:spLocks/>
          </p:cNvSpPr>
          <p:nvPr/>
        </p:nvSpPr>
        <p:spPr>
          <a:xfrm>
            <a:off x="762000" y="1600200"/>
            <a:ext cx="8004048" cy="22574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1115616" y="2924944"/>
            <a:ext cx="432048" cy="2448272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39752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23928" y="3789040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860032" y="3140968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59832" y="3140968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779912" y="429309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995936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572000" y="4221088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220072" y="4005064"/>
            <a:ext cx="360040" cy="28803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940152" y="328498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droit avec flèche 24"/>
          <p:cNvCxnSpPr>
            <a:endCxn id="52" idx="1"/>
          </p:cNvCxnSpPr>
          <p:nvPr/>
        </p:nvCxnSpPr>
        <p:spPr>
          <a:xfrm>
            <a:off x="1619672" y="3284984"/>
            <a:ext cx="144016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52" idx="2"/>
            <a:endCxn id="38" idx="1"/>
          </p:cNvCxnSpPr>
          <p:nvPr/>
        </p:nvCxnSpPr>
        <p:spPr>
          <a:xfrm rot="16200000" flipH="1">
            <a:off x="3329862" y="3338990"/>
            <a:ext cx="504056" cy="6840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38" idx="3"/>
            <a:endCxn id="58" idx="1"/>
          </p:cNvCxnSpPr>
          <p:nvPr/>
        </p:nvCxnSpPr>
        <p:spPr>
          <a:xfrm>
            <a:off x="4283968" y="3933056"/>
            <a:ext cx="28803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endCxn id="29" idx="3"/>
          </p:cNvCxnSpPr>
          <p:nvPr/>
        </p:nvCxnSpPr>
        <p:spPr>
          <a:xfrm>
            <a:off x="4860032" y="4581128"/>
            <a:ext cx="111612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>
            <a:stCxn id="38" idx="3"/>
            <a:endCxn id="70" idx="1"/>
          </p:cNvCxnSpPr>
          <p:nvPr/>
        </p:nvCxnSpPr>
        <p:spPr>
          <a:xfrm>
            <a:off x="4283968" y="3933056"/>
            <a:ext cx="936104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stCxn id="70" idx="3"/>
            <a:endCxn id="42" idx="1"/>
          </p:cNvCxnSpPr>
          <p:nvPr/>
        </p:nvCxnSpPr>
        <p:spPr>
          <a:xfrm>
            <a:off x="5580112" y="4149080"/>
            <a:ext cx="36004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42" idx="2"/>
            <a:endCxn id="30" idx="3"/>
          </p:cNvCxnSpPr>
          <p:nvPr/>
        </p:nvCxnSpPr>
        <p:spPr>
          <a:xfrm rot="16200000" flipH="1">
            <a:off x="5832140" y="4581128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452320" y="3717032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Task repository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7812360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rganigramme : Disque magnétique 42"/>
          <p:cNvSpPr/>
          <p:nvPr/>
        </p:nvSpPr>
        <p:spPr>
          <a:xfrm>
            <a:off x="7524328" y="2276872"/>
            <a:ext cx="1008112" cy="1368152"/>
          </a:xfrm>
          <a:prstGeom prst="flowChartMagneticDisk">
            <a:avLst/>
          </a:prstGeom>
          <a:solidFill>
            <a:schemeClr val="accent4">
              <a:lumMod val="40000"/>
              <a:lumOff val="6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1" descr="C:\Users\Yoann\AppData\Local\Microsoft\Windows\Temporary Internet Files\Content.IE5\M6THCT3H\MC90033590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688801" cy="720080"/>
          </a:xfrm>
          <a:prstGeom prst="rect">
            <a:avLst/>
          </a:prstGeom>
          <a:noFill/>
        </p:spPr>
      </p:pic>
      <p:pic>
        <p:nvPicPr>
          <p:cNvPr id="54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  <p:cxnSp>
        <p:nvCxnSpPr>
          <p:cNvPr id="51" name="Connecteur droit avec flèche 50"/>
          <p:cNvCxnSpPr>
            <a:stCxn id="27" idx="0"/>
            <a:endCxn id="52" idx="2"/>
          </p:cNvCxnSpPr>
          <p:nvPr/>
        </p:nvCxnSpPr>
        <p:spPr>
          <a:xfrm rot="5400000" flipH="1" flipV="1">
            <a:off x="2051720" y="3969060"/>
            <a:ext cx="172819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28733 0.115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0" grpId="0" animBg="1"/>
      <p:bldP spid="40" grpId="1" animBg="1"/>
      <p:bldP spid="44" grpId="0" animBg="1"/>
      <p:bldP spid="46" grpId="0" animBg="1"/>
      <p:bldP spid="70" grpId="0" animBg="1"/>
      <p:bldP spid="70" grpId="1" animBg="1"/>
      <p:bldP spid="48" grpId="0"/>
      <p:bldP spid="47" grpId="0" animBg="1"/>
      <p:bldP spid="47" grpId="1" animBg="1"/>
      <p:bldP spid="47" grpId="2" animBg="1"/>
      <p:bldP spid="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Non-functional aspects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721968"/>
          </a:xfrm>
        </p:spPr>
        <p:txBody>
          <a:bodyPr/>
          <a:lstStyle/>
          <a:p>
            <a:r>
              <a:rPr lang="en-US" dirty="0" smtClean="0"/>
              <a:t>A task should be easy to develop</a:t>
            </a:r>
          </a:p>
          <a:p>
            <a:pPr lvl="1"/>
            <a:r>
              <a:rPr lang="en-US" dirty="0" smtClean="0"/>
              <a:t>The framework should deal with </a:t>
            </a:r>
            <a:r>
              <a:rPr lang="en-US" u="sng" dirty="0" smtClean="0"/>
              <a:t>non-functional concerns</a:t>
            </a:r>
          </a:p>
          <a:p>
            <a:r>
              <a:rPr lang="en-US" dirty="0" smtClean="0"/>
              <a:t>A task must be</a:t>
            </a:r>
          </a:p>
          <a:p>
            <a:pPr lvl="1"/>
            <a:r>
              <a:rPr lang="en-US" dirty="0" smtClean="0"/>
              <a:t>Manageable</a:t>
            </a:r>
          </a:p>
          <a:p>
            <a:pPr lvl="1"/>
            <a:r>
              <a:rPr lang="en-US" dirty="0" smtClean="0"/>
              <a:t>Discoverable and deployable at runtime</a:t>
            </a:r>
          </a:p>
          <a:p>
            <a:pPr lvl="1"/>
            <a:r>
              <a:rPr lang="en-US" dirty="0" smtClean="0"/>
              <a:t>Dynamically </a:t>
            </a:r>
            <a:r>
              <a:rPr lang="en-US" dirty="0" err="1" smtClean="0"/>
              <a:t>activable</a:t>
            </a:r>
            <a:r>
              <a:rPr lang="en-US" dirty="0" smtClean="0"/>
              <a:t>/de-</a:t>
            </a:r>
            <a:r>
              <a:rPr lang="en-US" dirty="0" err="1" smtClean="0"/>
              <a:t>activable</a:t>
            </a:r>
            <a:r>
              <a:rPr lang="en-US" dirty="0" smtClean="0"/>
              <a:t> at runtime</a:t>
            </a:r>
          </a:p>
          <a:p>
            <a:pPr lvl="1"/>
            <a:r>
              <a:rPr lang="en-US" dirty="0" smtClean="0"/>
              <a:t>Reusable</a:t>
            </a:r>
          </a:p>
          <a:p>
            <a:pPr lvl="2"/>
            <a:r>
              <a:rPr lang="en-US" dirty="0" smtClean="0"/>
              <a:t>standard interfaces.</a:t>
            </a:r>
          </a:p>
          <a:p>
            <a:endParaRPr lang="en-US" dirty="0"/>
          </a:p>
        </p:txBody>
      </p:sp>
      <p:pic>
        <p:nvPicPr>
          <p:cNvPr id="6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- required functionalities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Integration of tasks: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Coordination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communication</a:t>
            </a:r>
          </a:p>
          <a:p>
            <a:pPr lvl="2"/>
            <a:r>
              <a:rPr lang="en-US" dirty="0" smtClean="0"/>
              <a:t>synchronization of tasks:  data, activation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Conflict management:</a:t>
            </a:r>
          </a:p>
          <a:p>
            <a:pPr lvl="2"/>
            <a:r>
              <a:rPr lang="en-US" dirty="0" smtClean="0"/>
              <a:t>avoid execution of competing tasks</a:t>
            </a:r>
          </a:p>
          <a:p>
            <a:r>
              <a:rPr lang="en-US" dirty="0" smtClean="0"/>
              <a:t>Administration/Management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lifecycle</a:t>
            </a:r>
            <a:r>
              <a:rPr lang="en-US" dirty="0" smtClean="0"/>
              <a:t> (discovery, installation, activations…)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monitoring</a:t>
            </a:r>
            <a:r>
              <a:rPr lang="en-US" dirty="0" smtClean="0"/>
              <a:t> (number of executions, state, execution history)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failure detection </a:t>
            </a:r>
            <a:r>
              <a:rPr lang="en-US" dirty="0" smtClean="0"/>
              <a:t>(one task is blocked)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User interfaces</a:t>
            </a:r>
          </a:p>
          <a:p>
            <a:r>
              <a:rPr lang="en-US" dirty="0" smtClean="0"/>
              <a:t>Dynamism (repository, deployment at runtime)</a:t>
            </a:r>
          </a:p>
          <a:p>
            <a:r>
              <a:rPr lang="en-US" dirty="0" smtClean="0"/>
              <a:t>Construction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Connecteur droit 132"/>
          <p:cNvCxnSpPr>
            <a:stCxn id="10" idx="1"/>
            <a:endCxn id="49" idx="3"/>
          </p:cNvCxnSpPr>
          <p:nvPr/>
        </p:nvCxnSpPr>
        <p:spPr>
          <a:xfrm>
            <a:off x="5580112" y="3658116"/>
            <a:ext cx="936104" cy="7920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6" name="Connecteur droit 135"/>
          <p:cNvCxnSpPr>
            <a:stCxn id="68" idx="1"/>
            <a:endCxn id="41" idx="3"/>
          </p:cNvCxnSpPr>
          <p:nvPr/>
        </p:nvCxnSpPr>
        <p:spPr>
          <a:xfrm flipV="1">
            <a:off x="5539311" y="3658116"/>
            <a:ext cx="1017706" cy="7920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9" name="Connecteur droit 138"/>
          <p:cNvCxnSpPr>
            <a:stCxn id="60" idx="1"/>
            <a:endCxn id="75" idx="3"/>
          </p:cNvCxnSpPr>
          <p:nvPr/>
        </p:nvCxnSpPr>
        <p:spPr>
          <a:xfrm>
            <a:off x="5580112" y="4450204"/>
            <a:ext cx="936104" cy="7920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2" name="Connecteur droit 141"/>
          <p:cNvCxnSpPr>
            <a:stCxn id="86" idx="1"/>
            <a:endCxn id="41" idx="3"/>
          </p:cNvCxnSpPr>
          <p:nvPr/>
        </p:nvCxnSpPr>
        <p:spPr>
          <a:xfrm flipV="1">
            <a:off x="5580112" y="3658116"/>
            <a:ext cx="976905" cy="158417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6" name="Connecteur droit 145"/>
          <p:cNvCxnSpPr>
            <a:stCxn id="58" idx="3"/>
          </p:cNvCxnSpPr>
          <p:nvPr/>
        </p:nvCxnSpPr>
        <p:spPr>
          <a:xfrm rot="10800000" flipV="1">
            <a:off x="7164288" y="4450204"/>
            <a:ext cx="204456" cy="92301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9" name="Connecteur droit 148"/>
          <p:cNvCxnSpPr>
            <a:stCxn id="86" idx="3"/>
            <a:endCxn id="22" idx="1"/>
          </p:cNvCxnSpPr>
          <p:nvPr/>
        </p:nvCxnSpPr>
        <p:spPr>
          <a:xfrm rot="10800000">
            <a:off x="4768385" y="3658116"/>
            <a:ext cx="183294" cy="158417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story of evolution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131024" cy="4937760"/>
          </a:xfrm>
        </p:spPr>
        <p:txBody>
          <a:bodyPr/>
          <a:lstStyle/>
          <a:p>
            <a:r>
              <a:rPr lang="en-US" b="1" dirty="0" smtClean="0"/>
              <a:t>And then software became</a:t>
            </a:r>
          </a:p>
          <a:p>
            <a:pPr lvl="1"/>
            <a:r>
              <a:rPr lang="en-US" b="1" dirty="0" smtClean="0"/>
              <a:t>Bigger and bigger</a:t>
            </a:r>
          </a:p>
          <a:p>
            <a:pPr lvl="1"/>
            <a:r>
              <a:rPr lang="en-US" b="1" dirty="0" smtClean="0"/>
              <a:t>Interdependent</a:t>
            </a:r>
          </a:p>
          <a:p>
            <a:pPr lvl="1"/>
            <a:r>
              <a:rPr lang="en-US" b="1" dirty="0" smtClean="0"/>
              <a:t>Distributed, heterogeneous, dynamic</a:t>
            </a:r>
          </a:p>
          <a:p>
            <a:endParaRPr lang="en-US" dirty="0"/>
          </a:p>
        </p:txBody>
      </p:sp>
      <p:sp>
        <p:nvSpPr>
          <p:cNvPr id="9" name="Flèche droite 8"/>
          <p:cNvSpPr/>
          <p:nvPr/>
        </p:nvSpPr>
        <p:spPr>
          <a:xfrm>
            <a:off x="2627784" y="3861048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D=2</a:t>
            </a:r>
            <a:endParaRPr lang="en-US" sz="1400" dirty="0"/>
          </a:p>
        </p:txBody>
      </p:sp>
      <p:sp>
        <p:nvSpPr>
          <p:cNvPr id="17" name="Flèche droite 16"/>
          <p:cNvSpPr/>
          <p:nvPr/>
        </p:nvSpPr>
        <p:spPr>
          <a:xfrm>
            <a:off x="2627784" y="4293096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P=2</a:t>
            </a:r>
            <a:endParaRPr lang="en-US" sz="1400" dirty="0"/>
          </a:p>
        </p:txBody>
      </p:sp>
      <p:sp>
        <p:nvSpPr>
          <p:cNvPr id="18" name="Flèche droite 17"/>
          <p:cNvSpPr/>
          <p:nvPr/>
        </p:nvSpPr>
        <p:spPr>
          <a:xfrm>
            <a:off x="2627784" y="4725144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C=2</a:t>
            </a:r>
            <a:endParaRPr lang="en-US" sz="1400" dirty="0"/>
          </a:p>
        </p:txBody>
      </p:sp>
      <p:sp>
        <p:nvSpPr>
          <p:cNvPr id="19" name="Flèche droite 18"/>
          <p:cNvSpPr/>
          <p:nvPr/>
        </p:nvSpPr>
        <p:spPr>
          <a:xfrm>
            <a:off x="2627784" y="3429000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X=2</a:t>
            </a:r>
            <a:endParaRPr lang="en-US" sz="1400" dirty="0"/>
          </a:p>
        </p:txBody>
      </p:sp>
      <p:grpSp>
        <p:nvGrpSpPr>
          <p:cNvPr id="32" name="Groupe 31"/>
          <p:cNvGrpSpPr/>
          <p:nvPr/>
        </p:nvGrpSpPr>
        <p:grpSpPr>
          <a:xfrm flipH="1" flipV="1">
            <a:off x="4139952" y="3356992"/>
            <a:ext cx="1440160" cy="602249"/>
            <a:chOff x="4067944" y="3429000"/>
            <a:chExt cx="3960440" cy="1656184"/>
          </a:xfrm>
        </p:grpSpPr>
        <p:sp>
          <p:nvSpPr>
            <p:cNvPr id="10" name="Rectangle 9"/>
            <p:cNvSpPr/>
            <p:nvPr/>
          </p:nvSpPr>
          <p:spPr>
            <a:xfrm>
              <a:off x="4067944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e 20"/>
            <p:cNvGrpSpPr/>
            <p:nvPr/>
          </p:nvGrpSpPr>
          <p:grpSpPr>
            <a:xfrm>
              <a:off x="4180148" y="3577208"/>
              <a:ext cx="1503784" cy="1359768"/>
              <a:chOff x="4220344" y="3573016"/>
              <a:chExt cx="1503784" cy="135976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6300192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e 22"/>
            <p:cNvGrpSpPr/>
            <p:nvPr/>
          </p:nvGrpSpPr>
          <p:grpSpPr>
            <a:xfrm>
              <a:off x="6412396" y="3577208"/>
              <a:ext cx="1503784" cy="1359768"/>
              <a:chOff x="4220344" y="3573016"/>
              <a:chExt cx="1503784" cy="135976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8" name="Groupe 97"/>
          <p:cNvGrpSpPr/>
          <p:nvPr/>
        </p:nvGrpSpPr>
        <p:grpSpPr>
          <a:xfrm>
            <a:off x="2780184" y="3581400"/>
            <a:ext cx="792088" cy="1656184"/>
            <a:chOff x="2780184" y="3581400"/>
            <a:chExt cx="792088" cy="1656184"/>
          </a:xfrm>
        </p:grpSpPr>
        <p:sp>
          <p:nvSpPr>
            <p:cNvPr id="28" name="Flèche droite 27"/>
            <p:cNvSpPr/>
            <p:nvPr/>
          </p:nvSpPr>
          <p:spPr>
            <a:xfrm>
              <a:off x="2780184" y="4013448"/>
              <a:ext cx="792088" cy="36004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I=2</a:t>
              </a:r>
              <a:endParaRPr lang="en-US" sz="1400" dirty="0"/>
            </a:p>
          </p:txBody>
        </p:sp>
        <p:sp>
          <p:nvSpPr>
            <p:cNvPr id="29" name="Flèche droite 28"/>
            <p:cNvSpPr/>
            <p:nvPr/>
          </p:nvSpPr>
          <p:spPr>
            <a:xfrm>
              <a:off x="2780184" y="4445496"/>
              <a:ext cx="792088" cy="36004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J=2</a:t>
              </a:r>
              <a:endParaRPr lang="en-US" sz="1400" dirty="0"/>
            </a:p>
          </p:txBody>
        </p:sp>
        <p:sp>
          <p:nvSpPr>
            <p:cNvPr id="30" name="Flèche droite 29"/>
            <p:cNvSpPr/>
            <p:nvPr/>
          </p:nvSpPr>
          <p:spPr>
            <a:xfrm>
              <a:off x="2780184" y="4877544"/>
              <a:ext cx="792088" cy="36004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K=2</a:t>
              </a:r>
              <a:endParaRPr lang="en-US" sz="1400" dirty="0"/>
            </a:p>
          </p:txBody>
        </p:sp>
        <p:sp>
          <p:nvSpPr>
            <p:cNvPr id="31" name="Flèche droite 30"/>
            <p:cNvSpPr/>
            <p:nvPr/>
          </p:nvSpPr>
          <p:spPr>
            <a:xfrm>
              <a:off x="2780184" y="3581400"/>
              <a:ext cx="792088" cy="36004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H=2</a:t>
              </a:r>
              <a:endParaRPr lang="en-US" sz="1400" dirty="0"/>
            </a:p>
          </p:txBody>
        </p:sp>
      </p:grpSp>
      <p:grpSp>
        <p:nvGrpSpPr>
          <p:cNvPr id="33" name="Groupe 32"/>
          <p:cNvGrpSpPr/>
          <p:nvPr/>
        </p:nvGrpSpPr>
        <p:grpSpPr>
          <a:xfrm flipH="1" flipV="1">
            <a:off x="6516216" y="3356992"/>
            <a:ext cx="1440160" cy="602249"/>
            <a:chOff x="4067944" y="3429000"/>
            <a:chExt cx="3960440" cy="1656184"/>
          </a:xfrm>
        </p:grpSpPr>
        <p:sp>
          <p:nvSpPr>
            <p:cNvPr id="34" name="Rectangle 33"/>
            <p:cNvSpPr/>
            <p:nvPr/>
          </p:nvSpPr>
          <p:spPr>
            <a:xfrm>
              <a:off x="4067944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e 20"/>
            <p:cNvGrpSpPr/>
            <p:nvPr/>
          </p:nvGrpSpPr>
          <p:grpSpPr>
            <a:xfrm>
              <a:off x="4180148" y="3577208"/>
              <a:ext cx="1503784" cy="1359768"/>
              <a:chOff x="4220344" y="3573016"/>
              <a:chExt cx="1503784" cy="135976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6300192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" name="Groupe 22"/>
            <p:cNvGrpSpPr/>
            <p:nvPr/>
          </p:nvGrpSpPr>
          <p:grpSpPr>
            <a:xfrm>
              <a:off x="6412396" y="3577208"/>
              <a:ext cx="1503784" cy="1359768"/>
              <a:chOff x="4220344" y="3573016"/>
              <a:chExt cx="1503784" cy="1359768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6" name="Groupe 45"/>
          <p:cNvGrpSpPr/>
          <p:nvPr/>
        </p:nvGrpSpPr>
        <p:grpSpPr>
          <a:xfrm flipH="1" flipV="1">
            <a:off x="6516216" y="4149080"/>
            <a:ext cx="1440160" cy="602249"/>
            <a:chOff x="4067944" y="3429000"/>
            <a:chExt cx="3960440" cy="1656184"/>
          </a:xfrm>
        </p:grpSpPr>
        <p:sp>
          <p:nvSpPr>
            <p:cNvPr id="47" name="Rectangle 46"/>
            <p:cNvSpPr/>
            <p:nvPr/>
          </p:nvSpPr>
          <p:spPr>
            <a:xfrm>
              <a:off x="4067944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8" name="Groupe 20"/>
            <p:cNvGrpSpPr/>
            <p:nvPr/>
          </p:nvGrpSpPr>
          <p:grpSpPr>
            <a:xfrm>
              <a:off x="4180148" y="3577208"/>
              <a:ext cx="1503784" cy="1359768"/>
              <a:chOff x="4220344" y="3573016"/>
              <a:chExt cx="1503784" cy="1359768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6300192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" name="Groupe 22"/>
            <p:cNvGrpSpPr/>
            <p:nvPr/>
          </p:nvGrpSpPr>
          <p:grpSpPr>
            <a:xfrm>
              <a:off x="6412396" y="3577208"/>
              <a:ext cx="1503784" cy="1359768"/>
              <a:chOff x="4220344" y="3573016"/>
              <a:chExt cx="1503784" cy="1359768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9" name="Groupe 58"/>
          <p:cNvGrpSpPr/>
          <p:nvPr/>
        </p:nvGrpSpPr>
        <p:grpSpPr>
          <a:xfrm flipH="1" flipV="1">
            <a:off x="4139952" y="4149080"/>
            <a:ext cx="1440160" cy="602249"/>
            <a:chOff x="4067944" y="3429000"/>
            <a:chExt cx="3960440" cy="1656184"/>
          </a:xfrm>
        </p:grpSpPr>
        <p:sp>
          <p:nvSpPr>
            <p:cNvPr id="60" name="Rectangle 59"/>
            <p:cNvSpPr/>
            <p:nvPr/>
          </p:nvSpPr>
          <p:spPr>
            <a:xfrm>
              <a:off x="4067944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1" name="Groupe 20"/>
            <p:cNvGrpSpPr/>
            <p:nvPr/>
          </p:nvGrpSpPr>
          <p:grpSpPr>
            <a:xfrm>
              <a:off x="4180148" y="3577208"/>
              <a:ext cx="1503784" cy="1359768"/>
              <a:chOff x="4220344" y="3573016"/>
              <a:chExt cx="1503784" cy="1359768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6300192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e 22"/>
            <p:cNvGrpSpPr/>
            <p:nvPr/>
          </p:nvGrpSpPr>
          <p:grpSpPr>
            <a:xfrm>
              <a:off x="6412396" y="3577208"/>
              <a:ext cx="1503784" cy="1359768"/>
              <a:chOff x="4220344" y="3573016"/>
              <a:chExt cx="1503784" cy="1359768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2" name="Groupe 71"/>
          <p:cNvGrpSpPr/>
          <p:nvPr/>
        </p:nvGrpSpPr>
        <p:grpSpPr>
          <a:xfrm flipH="1" flipV="1">
            <a:off x="6516216" y="4941168"/>
            <a:ext cx="1440160" cy="602249"/>
            <a:chOff x="4067944" y="3429000"/>
            <a:chExt cx="3960440" cy="1656184"/>
          </a:xfrm>
        </p:grpSpPr>
        <p:sp>
          <p:nvSpPr>
            <p:cNvPr id="73" name="Rectangle 72"/>
            <p:cNvSpPr/>
            <p:nvPr/>
          </p:nvSpPr>
          <p:spPr>
            <a:xfrm>
              <a:off x="4067944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4" name="Groupe 20"/>
            <p:cNvGrpSpPr/>
            <p:nvPr/>
          </p:nvGrpSpPr>
          <p:grpSpPr>
            <a:xfrm>
              <a:off x="4180148" y="3577208"/>
              <a:ext cx="1503784" cy="1359768"/>
              <a:chOff x="4220344" y="3573016"/>
              <a:chExt cx="1503784" cy="1359768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6300192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e 22"/>
            <p:cNvGrpSpPr/>
            <p:nvPr/>
          </p:nvGrpSpPr>
          <p:grpSpPr>
            <a:xfrm>
              <a:off x="6412396" y="3577208"/>
              <a:ext cx="1503784" cy="1359768"/>
              <a:chOff x="4220344" y="3573016"/>
              <a:chExt cx="1503784" cy="1359768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85" name="Groupe 84"/>
          <p:cNvGrpSpPr/>
          <p:nvPr/>
        </p:nvGrpSpPr>
        <p:grpSpPr>
          <a:xfrm flipH="1" flipV="1">
            <a:off x="4139952" y="4941168"/>
            <a:ext cx="1440160" cy="602249"/>
            <a:chOff x="4067944" y="3429000"/>
            <a:chExt cx="3960440" cy="1656184"/>
          </a:xfrm>
        </p:grpSpPr>
        <p:sp>
          <p:nvSpPr>
            <p:cNvPr id="86" name="Rectangle 85"/>
            <p:cNvSpPr/>
            <p:nvPr/>
          </p:nvSpPr>
          <p:spPr>
            <a:xfrm>
              <a:off x="4067944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7" name="Groupe 20"/>
            <p:cNvGrpSpPr/>
            <p:nvPr/>
          </p:nvGrpSpPr>
          <p:grpSpPr>
            <a:xfrm>
              <a:off x="4180148" y="3577208"/>
              <a:ext cx="1503784" cy="1359768"/>
              <a:chOff x="4220344" y="3573016"/>
              <a:chExt cx="1503784" cy="1359768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6300192" y="3429000"/>
              <a:ext cx="1728192" cy="165618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e 22"/>
            <p:cNvGrpSpPr/>
            <p:nvPr/>
          </p:nvGrpSpPr>
          <p:grpSpPr>
            <a:xfrm>
              <a:off x="6412396" y="3577208"/>
              <a:ext cx="1503784" cy="1359768"/>
              <a:chOff x="4220344" y="3573016"/>
              <a:chExt cx="1503784" cy="1359768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422034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4628389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036434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444480" y="3573016"/>
                <a:ext cx="279648" cy="135976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9" name="Groupe 98"/>
          <p:cNvGrpSpPr/>
          <p:nvPr/>
        </p:nvGrpSpPr>
        <p:grpSpPr>
          <a:xfrm>
            <a:off x="2932584" y="3733800"/>
            <a:ext cx="792088" cy="1656184"/>
            <a:chOff x="2780184" y="3581400"/>
            <a:chExt cx="792088" cy="1656184"/>
          </a:xfrm>
        </p:grpSpPr>
        <p:sp>
          <p:nvSpPr>
            <p:cNvPr id="100" name="Flèche droite 99"/>
            <p:cNvSpPr/>
            <p:nvPr/>
          </p:nvSpPr>
          <p:spPr>
            <a:xfrm>
              <a:off x="2780184" y="4013448"/>
              <a:ext cx="792088" cy="36004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M=V(2)</a:t>
              </a:r>
              <a:endParaRPr lang="en-US" sz="1200" dirty="0"/>
            </a:p>
          </p:txBody>
        </p:sp>
        <p:sp>
          <p:nvSpPr>
            <p:cNvPr id="101" name="Flèche droite 100"/>
            <p:cNvSpPr/>
            <p:nvPr/>
          </p:nvSpPr>
          <p:spPr>
            <a:xfrm>
              <a:off x="2780184" y="4445496"/>
              <a:ext cx="792088" cy="36004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N=t-f(2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102" name="Flèche droite 101"/>
            <p:cNvSpPr/>
            <p:nvPr/>
          </p:nvSpPr>
          <p:spPr>
            <a:xfrm>
              <a:off x="2780184" y="4877544"/>
              <a:ext cx="792088" cy="36004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0=2+M</a:t>
              </a:r>
              <a:endParaRPr lang="en-US" sz="1400" dirty="0"/>
            </a:p>
          </p:txBody>
        </p:sp>
        <p:sp>
          <p:nvSpPr>
            <p:cNvPr id="103" name="Flèche droite 102"/>
            <p:cNvSpPr/>
            <p:nvPr/>
          </p:nvSpPr>
          <p:spPr>
            <a:xfrm>
              <a:off x="2780184" y="3581400"/>
              <a:ext cx="792088" cy="36004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L=2+3i</a:t>
              </a:r>
              <a:endParaRPr lang="en-US" sz="1400" dirty="0"/>
            </a:p>
          </p:txBody>
        </p:sp>
      </p:grpSp>
      <p:pic>
        <p:nvPicPr>
          <p:cNvPr id="104" name="Picture 6" descr="C:\Users\Yoann\AppData\Local\Microsoft\Windows\Temporary Internet Files\Content.IE5\3OFYQTBW\MC90039099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956511" cy="1671633"/>
          </a:xfrm>
          <a:prstGeom prst="rect">
            <a:avLst/>
          </a:prstGeom>
          <a:noFill/>
        </p:spPr>
      </p:pic>
      <p:sp>
        <p:nvSpPr>
          <p:cNvPr id="118" name="Rectangle 117"/>
          <p:cNvSpPr/>
          <p:nvPr/>
        </p:nvSpPr>
        <p:spPr>
          <a:xfrm>
            <a:off x="1043608" y="5229200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Administrator</a:t>
            </a:r>
            <a:endParaRPr lang="en-US" dirty="0" smtClean="0"/>
          </a:p>
        </p:txBody>
      </p:sp>
      <p:sp>
        <p:nvSpPr>
          <p:cNvPr id="119" name="Rectangle 118"/>
          <p:cNvSpPr/>
          <p:nvPr/>
        </p:nvSpPr>
        <p:spPr>
          <a:xfrm>
            <a:off x="5364088" y="1772816"/>
            <a:ext cx="3456384" cy="5760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COMPLEX</a:t>
            </a:r>
            <a:r>
              <a:rPr lang="fr-FR" b="1" dirty="0" smtClean="0"/>
              <a:t> AND </a:t>
            </a:r>
            <a:r>
              <a:rPr lang="fr-FR" b="1" dirty="0" smtClean="0">
                <a:solidFill>
                  <a:schemeClr val="accent2"/>
                </a:solidFill>
              </a:rPr>
              <a:t>UNMAINTANABLE</a:t>
            </a:r>
            <a:endParaRPr lang="fr-FR" b="1" dirty="0">
              <a:solidFill>
                <a:schemeClr val="accent2"/>
              </a:solidFill>
            </a:endParaRPr>
          </a:p>
        </p:txBody>
      </p:sp>
      <p:grpSp>
        <p:nvGrpSpPr>
          <p:cNvPr id="124" name="Groupe 123"/>
          <p:cNvGrpSpPr/>
          <p:nvPr/>
        </p:nvGrpSpPr>
        <p:grpSpPr>
          <a:xfrm>
            <a:off x="1475656" y="5733256"/>
            <a:ext cx="1656184" cy="792088"/>
            <a:chOff x="1043608" y="5517232"/>
            <a:chExt cx="2158678" cy="1340768"/>
          </a:xfrm>
        </p:grpSpPr>
        <p:pic>
          <p:nvPicPr>
            <p:cNvPr id="121" name="Picture 5" descr="C:\Users\Yoann\AppData\Local\Microsoft\Windows\Temporary Internet Files\Content.IE5\WKQSSLPZ\MC900360658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3608" y="5517232"/>
              <a:ext cx="1798638" cy="1023937"/>
            </a:xfrm>
            <a:prstGeom prst="rect">
              <a:avLst/>
            </a:prstGeom>
            <a:noFill/>
          </p:spPr>
        </p:pic>
        <p:pic>
          <p:nvPicPr>
            <p:cNvPr id="122" name="Picture 5" descr="C:\Users\Yoann\AppData\Local\Microsoft\Windows\Temporary Internet Files\Content.IE5\WKQSSLPZ\MC900360658[1].wmf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196008" y="5669632"/>
              <a:ext cx="1798638" cy="1023937"/>
            </a:xfrm>
            <a:prstGeom prst="rect">
              <a:avLst/>
            </a:prstGeom>
            <a:noFill/>
          </p:spPr>
        </p:pic>
        <p:pic>
          <p:nvPicPr>
            <p:cNvPr id="123" name="Picture 5" descr="C:\Users\Yoann\AppData\Local\Microsoft\Windows\Temporary Internet Files\Content.IE5\WKQSSLPZ\MC900360658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3648" y="5834063"/>
              <a:ext cx="1798638" cy="1023937"/>
            </a:xfrm>
            <a:prstGeom prst="rect">
              <a:avLst/>
            </a:prstGeom>
            <a:noFill/>
          </p:spPr>
        </p:pic>
      </p:grpSp>
      <p:grpSp>
        <p:nvGrpSpPr>
          <p:cNvPr id="125" name="Groupe 124"/>
          <p:cNvGrpSpPr/>
          <p:nvPr/>
        </p:nvGrpSpPr>
        <p:grpSpPr>
          <a:xfrm>
            <a:off x="7164288" y="5733256"/>
            <a:ext cx="1512168" cy="864096"/>
            <a:chOff x="1043608" y="5517232"/>
            <a:chExt cx="2158678" cy="1340768"/>
          </a:xfrm>
        </p:grpSpPr>
        <p:pic>
          <p:nvPicPr>
            <p:cNvPr id="126" name="Picture 5" descr="C:\Users\Yoann\AppData\Local\Microsoft\Windows\Temporary Internet Files\Content.IE5\WKQSSLPZ\MC900360658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3608" y="5517232"/>
              <a:ext cx="1798638" cy="1023937"/>
            </a:xfrm>
            <a:prstGeom prst="rect">
              <a:avLst/>
            </a:prstGeom>
            <a:noFill/>
          </p:spPr>
        </p:pic>
        <p:pic>
          <p:nvPicPr>
            <p:cNvPr id="127" name="Picture 5" descr="C:\Users\Yoann\AppData\Local\Microsoft\Windows\Temporary Internet Files\Content.IE5\WKQSSLPZ\MC900360658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196008" y="5669632"/>
              <a:ext cx="1798638" cy="1023937"/>
            </a:xfrm>
            <a:prstGeom prst="rect">
              <a:avLst/>
            </a:prstGeom>
            <a:noFill/>
          </p:spPr>
        </p:pic>
        <p:pic>
          <p:nvPicPr>
            <p:cNvPr id="128" name="Picture 5" descr="C:\Users\Yoann\AppData\Local\Microsoft\Windows\Temporary Internet Files\Content.IE5\WKQSSLPZ\MC900360658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403648" y="5834063"/>
              <a:ext cx="1798638" cy="1023937"/>
            </a:xfrm>
            <a:prstGeom prst="rect">
              <a:avLst/>
            </a:prstGeom>
            <a:noFill/>
          </p:spPr>
        </p:pic>
      </p:grpSp>
      <p:pic>
        <p:nvPicPr>
          <p:cNvPr id="130" name="Picture 5" descr="C:\Users\Yoann\AppData\Local\Microsoft\Windows\Temporary Internet Files\Content.IE5\WKQSSLPZ\MC900360658[1].wm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88024" y="5733256"/>
            <a:ext cx="1440160" cy="819861"/>
          </a:xfrm>
          <a:prstGeom prst="rect">
            <a:avLst/>
          </a:prstGeom>
          <a:noFill/>
        </p:spPr>
      </p:pic>
      <p:pic>
        <p:nvPicPr>
          <p:cNvPr id="116" name="Picture 2" descr="C:\Users\Yoann\AppData\Local\Microsoft\Windows\Temporary Internet Files\Content.IE5\M6THCT3H\MC900351057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1912" y="0"/>
            <a:ext cx="792088" cy="38738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the tasks</a:t>
            </a:r>
            <a:endParaRPr lang="en-US" dirty="0"/>
          </a:p>
        </p:txBody>
      </p: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3" name="Espace réservé du numéro de diapositive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dedicated controller manages tasks lifecycle, conflicts, communication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95736" y="2348880"/>
            <a:ext cx="4608512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Management of the Task (controller)</a:t>
            </a:r>
            <a:endParaRPr lang="en-US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1115616" y="2276872"/>
            <a:ext cx="432048" cy="30963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à coins arrondis 54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56" name="Triangle isocèle 55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isocèle 56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isocèle 57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isocèle 58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onnecteur droit avec flèche 64"/>
          <p:cNvCxnSpPr>
            <a:stCxn id="71" idx="0"/>
            <a:endCxn id="75" idx="1"/>
          </p:cNvCxnSpPr>
          <p:nvPr/>
        </p:nvCxnSpPr>
        <p:spPr>
          <a:xfrm rot="5400000" flipH="1" flipV="1">
            <a:off x="2465766" y="3483006"/>
            <a:ext cx="720080" cy="4680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75" idx="3"/>
            <a:endCxn id="73" idx="1"/>
          </p:cNvCxnSpPr>
          <p:nvPr/>
        </p:nvCxnSpPr>
        <p:spPr>
          <a:xfrm>
            <a:off x="3419872" y="3356992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stCxn id="73" idx="3"/>
            <a:endCxn id="74" idx="1"/>
          </p:cNvCxnSpPr>
          <p:nvPr/>
        </p:nvCxnSpPr>
        <p:spPr>
          <a:xfrm flipV="1">
            <a:off x="4283968" y="342900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>
            <a:stCxn id="74" idx="3"/>
            <a:endCxn id="76" idx="1"/>
          </p:cNvCxnSpPr>
          <p:nvPr/>
        </p:nvCxnSpPr>
        <p:spPr>
          <a:xfrm>
            <a:off x="5220072" y="3429000"/>
            <a:ext cx="100811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>
            <a:stCxn id="56" idx="0"/>
            <a:endCxn id="71" idx="2"/>
          </p:cNvCxnSpPr>
          <p:nvPr/>
        </p:nvCxnSpPr>
        <p:spPr>
          <a:xfrm rot="5400000" flipH="1" flipV="1">
            <a:off x="2195736" y="4761148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>
            <a:stCxn id="76" idx="2"/>
            <a:endCxn id="59" idx="3"/>
          </p:cNvCxnSpPr>
          <p:nvPr/>
        </p:nvCxnSpPr>
        <p:spPr>
          <a:xfrm rot="5400000">
            <a:off x="5940152" y="4689140"/>
            <a:ext cx="9361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2411760" y="407707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98782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923928" y="371703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860032" y="3284984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059832" y="321297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228184" y="393305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851920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580112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716016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50810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the tasks</a:t>
            </a:r>
            <a:endParaRPr lang="en-US" dirty="0"/>
          </a:p>
        </p:txBody>
      </p: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3" name="Espace réservé du numéro de diapositive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dedicated controller manages tasks lifecycle, conflicts, communication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95736" y="2348880"/>
            <a:ext cx="4608512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1115616" y="2276872"/>
            <a:ext cx="432048" cy="30963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à coins arrondis 54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56" name="Triangle isocèle 55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isocèle 56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isocèle 57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isocèle 58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onnecteur droit avec flèche 64"/>
          <p:cNvCxnSpPr>
            <a:stCxn id="71" idx="0"/>
            <a:endCxn id="75" idx="1"/>
          </p:cNvCxnSpPr>
          <p:nvPr/>
        </p:nvCxnSpPr>
        <p:spPr>
          <a:xfrm rot="5400000" flipH="1" flipV="1">
            <a:off x="2465766" y="3483006"/>
            <a:ext cx="720080" cy="4680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75" idx="3"/>
            <a:endCxn id="73" idx="1"/>
          </p:cNvCxnSpPr>
          <p:nvPr/>
        </p:nvCxnSpPr>
        <p:spPr>
          <a:xfrm>
            <a:off x="3419872" y="3356992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stCxn id="73" idx="3"/>
            <a:endCxn id="74" idx="1"/>
          </p:cNvCxnSpPr>
          <p:nvPr/>
        </p:nvCxnSpPr>
        <p:spPr>
          <a:xfrm flipV="1">
            <a:off x="4283968" y="342900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>
            <a:stCxn id="74" idx="3"/>
            <a:endCxn id="76" idx="1"/>
          </p:cNvCxnSpPr>
          <p:nvPr/>
        </p:nvCxnSpPr>
        <p:spPr>
          <a:xfrm>
            <a:off x="5220072" y="3429000"/>
            <a:ext cx="100811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>
            <a:stCxn id="56" idx="0"/>
            <a:endCxn id="71" idx="2"/>
          </p:cNvCxnSpPr>
          <p:nvPr/>
        </p:nvCxnSpPr>
        <p:spPr>
          <a:xfrm rot="5400000" flipH="1" flipV="1">
            <a:off x="2195736" y="4761148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>
            <a:stCxn id="76" idx="2"/>
            <a:endCxn id="59" idx="3"/>
          </p:cNvCxnSpPr>
          <p:nvPr/>
        </p:nvCxnSpPr>
        <p:spPr>
          <a:xfrm rot="5400000">
            <a:off x="5940152" y="4689140"/>
            <a:ext cx="9361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2411760" y="407707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98782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923928" y="371703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860032" y="3284984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059832" y="321297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228184" y="393305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851920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580112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716016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50810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67744" y="2420888"/>
            <a:ext cx="1008112" cy="423664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Communication</a:t>
            </a:r>
            <a:endParaRPr lang="en-US" sz="1000" dirty="0"/>
          </a:p>
        </p:txBody>
      </p:sp>
      <p:sp>
        <p:nvSpPr>
          <p:cNvPr id="31" name="Rectangle 30"/>
          <p:cNvSpPr/>
          <p:nvPr/>
        </p:nvSpPr>
        <p:spPr>
          <a:xfrm>
            <a:off x="3395869" y="2420888"/>
            <a:ext cx="1008112" cy="423664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Conflicts</a:t>
            </a:r>
            <a:endParaRPr lang="en-US" sz="1000" dirty="0"/>
          </a:p>
        </p:txBody>
      </p:sp>
      <p:sp>
        <p:nvSpPr>
          <p:cNvPr id="32" name="Rectangle 31"/>
          <p:cNvSpPr/>
          <p:nvPr/>
        </p:nvSpPr>
        <p:spPr>
          <a:xfrm>
            <a:off x="4523994" y="2420888"/>
            <a:ext cx="1008112" cy="423664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Database</a:t>
            </a:r>
            <a:endParaRPr lang="en-US" sz="1000" dirty="0"/>
          </a:p>
        </p:txBody>
      </p:sp>
      <p:sp>
        <p:nvSpPr>
          <p:cNvPr id="35" name="Rectangle 34"/>
          <p:cNvSpPr/>
          <p:nvPr/>
        </p:nvSpPr>
        <p:spPr>
          <a:xfrm>
            <a:off x="5652120" y="2420888"/>
            <a:ext cx="1008112" cy="423664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Lifecycle</a:t>
            </a:r>
            <a:endParaRPr lang="en-US" sz="1000" dirty="0"/>
          </a:p>
        </p:txBody>
      </p:sp>
      <p:pic>
        <p:nvPicPr>
          <p:cNvPr id="38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and adaptation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195736" y="2348880"/>
            <a:ext cx="4608512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Management of the Task (controller)</a:t>
            </a:r>
            <a:endParaRPr lang="en-US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115616" y="1268760"/>
            <a:ext cx="432048" cy="41044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195736" y="1268760"/>
            <a:ext cx="4608512" cy="3600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Administration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à coins arrondis 34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36" name="Triangle isocèle 35"/>
          <p:cNvSpPr/>
          <p:nvPr/>
        </p:nvSpPr>
        <p:spPr>
          <a:xfrm flipH="1" flipV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isocèle 36"/>
          <p:cNvSpPr/>
          <p:nvPr/>
        </p:nvSpPr>
        <p:spPr>
          <a:xfrm flipH="1" flipV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isocèle 37"/>
          <p:cNvSpPr/>
          <p:nvPr/>
        </p:nvSpPr>
        <p:spPr>
          <a:xfrm flipH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iangle isocèle 38"/>
          <p:cNvSpPr/>
          <p:nvPr/>
        </p:nvSpPr>
        <p:spPr>
          <a:xfrm flipH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onnecteur droit avec flèche 39"/>
          <p:cNvCxnSpPr>
            <a:stCxn id="46" idx="0"/>
            <a:endCxn id="50" idx="1"/>
          </p:cNvCxnSpPr>
          <p:nvPr/>
        </p:nvCxnSpPr>
        <p:spPr>
          <a:xfrm rot="5400000" flipH="1" flipV="1">
            <a:off x="2465766" y="3483006"/>
            <a:ext cx="720080" cy="4680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50" idx="3"/>
            <a:endCxn id="48" idx="1"/>
          </p:cNvCxnSpPr>
          <p:nvPr/>
        </p:nvCxnSpPr>
        <p:spPr>
          <a:xfrm>
            <a:off x="3419872" y="3356992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48" idx="3"/>
            <a:endCxn id="49" idx="1"/>
          </p:cNvCxnSpPr>
          <p:nvPr/>
        </p:nvCxnSpPr>
        <p:spPr>
          <a:xfrm flipV="1">
            <a:off x="4283968" y="342900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49" idx="3"/>
            <a:endCxn id="51" idx="1"/>
          </p:cNvCxnSpPr>
          <p:nvPr/>
        </p:nvCxnSpPr>
        <p:spPr>
          <a:xfrm>
            <a:off x="5220072" y="3429000"/>
            <a:ext cx="100811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36" idx="3"/>
            <a:endCxn id="46" idx="2"/>
          </p:cNvCxnSpPr>
          <p:nvPr/>
        </p:nvCxnSpPr>
        <p:spPr>
          <a:xfrm rot="5400000" flipH="1" flipV="1">
            <a:off x="2195736" y="4761148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51" idx="2"/>
            <a:endCxn id="39" idx="0"/>
          </p:cNvCxnSpPr>
          <p:nvPr/>
        </p:nvCxnSpPr>
        <p:spPr>
          <a:xfrm rot="5400000">
            <a:off x="5940152" y="4689140"/>
            <a:ext cx="9361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411760" y="407707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98782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923928" y="371703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860032" y="3284984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059832" y="321297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228184" y="393305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851920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580112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716016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50810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èche vers le bas 55"/>
          <p:cNvSpPr/>
          <p:nvPr/>
        </p:nvSpPr>
        <p:spPr>
          <a:xfrm>
            <a:off x="2987824" y="1772816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èche vers le bas 56"/>
          <p:cNvSpPr/>
          <p:nvPr/>
        </p:nvSpPr>
        <p:spPr>
          <a:xfrm rot="10800000">
            <a:off x="5508104" y="1772816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ZoneTexte 57"/>
          <p:cNvSpPr txBox="1"/>
          <p:nvPr/>
        </p:nvSpPr>
        <p:spPr>
          <a:xfrm>
            <a:off x="1547664" y="1700808"/>
            <a:ext cx="1469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Creation</a:t>
            </a:r>
          </a:p>
          <a:p>
            <a:pPr algn="ctr"/>
            <a:r>
              <a:rPr lang="en-US" dirty="0" smtClean="0"/>
              <a:t>Modifications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6156176" y="1844824"/>
            <a:ext cx="17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Runtime context</a:t>
            </a:r>
            <a:endParaRPr lang="en-US" dirty="0"/>
          </a:p>
        </p:txBody>
      </p:sp>
      <p:pic>
        <p:nvPicPr>
          <p:cNvPr id="60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and adaptation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43</a:t>
            </a:fld>
            <a:endParaRPr lang="fr-FR" dirty="0"/>
          </a:p>
        </p:txBody>
      </p:sp>
      <p:grpSp>
        <p:nvGrpSpPr>
          <p:cNvPr id="61" name="Groupe 60"/>
          <p:cNvGrpSpPr/>
          <p:nvPr/>
        </p:nvGrpSpPr>
        <p:grpSpPr>
          <a:xfrm>
            <a:off x="1115616" y="3212976"/>
            <a:ext cx="6837334" cy="4968552"/>
            <a:chOff x="1115616" y="908720"/>
            <a:chExt cx="6837334" cy="4968552"/>
          </a:xfrm>
        </p:grpSpPr>
        <p:sp>
          <p:nvSpPr>
            <p:cNvPr id="62" name="Rectangle 61"/>
            <p:cNvSpPr/>
            <p:nvPr/>
          </p:nvSpPr>
          <p:spPr>
            <a:xfrm>
              <a:off x="2195736" y="2348880"/>
              <a:ext cx="4608512" cy="3600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Management of the Task (controller)</a:t>
              </a:r>
              <a:endParaRPr lang="en-US" dirty="0"/>
            </a:p>
          </p:txBody>
        </p:sp>
        <p:sp>
          <p:nvSpPr>
            <p:cNvPr id="63" name="Rectangle à coins arrondis 62"/>
            <p:cNvSpPr/>
            <p:nvPr/>
          </p:nvSpPr>
          <p:spPr>
            <a:xfrm>
              <a:off x="1115616" y="1268760"/>
              <a:ext cx="432048" cy="41044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</a:p>
            <a:p>
              <a:pPr algn="ctr"/>
              <a:r>
                <a:rPr lang="en-US" dirty="0" smtClean="0"/>
                <a:t>O</a:t>
              </a:r>
            </a:p>
            <a:p>
              <a:pPr algn="ctr"/>
              <a:r>
                <a:rPr lang="en-US" dirty="0" smtClean="0"/>
                <a:t>N</a:t>
              </a:r>
            </a:p>
            <a:p>
              <a:pPr algn="ctr"/>
              <a:r>
                <a:rPr lang="en-US" dirty="0" smtClean="0"/>
                <a:t>T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X</a:t>
              </a:r>
            </a:p>
            <a:p>
              <a:pPr algn="ctr"/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195736" y="908720"/>
              <a:ext cx="4608512" cy="72008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195736" y="2996952"/>
              <a:ext cx="4536504" cy="1728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à coins arrondis 65"/>
            <p:cNvSpPr/>
            <p:nvPr/>
          </p:nvSpPr>
          <p:spPr>
            <a:xfrm rot="5400000">
              <a:off x="4319972" y="3392996"/>
              <a:ext cx="432048" cy="4536504"/>
            </a:xfrm>
            <a:prstGeom prst="roundRect">
              <a:avLst>
                <a:gd name="adj" fmla="val 5672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Managed System</a:t>
              </a:r>
              <a:endParaRPr lang="en-US" dirty="0"/>
            </a:p>
          </p:txBody>
        </p:sp>
        <p:sp>
          <p:nvSpPr>
            <p:cNvPr id="67" name="Triangle isocèle 66"/>
            <p:cNvSpPr/>
            <p:nvPr/>
          </p:nvSpPr>
          <p:spPr>
            <a:xfrm flipH="1" flipV="1">
              <a:off x="2483768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riangle isocèle 67"/>
            <p:cNvSpPr/>
            <p:nvPr/>
          </p:nvSpPr>
          <p:spPr>
            <a:xfrm flipH="1" flipV="1">
              <a:off x="2915816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isocèle 68"/>
            <p:cNvSpPr/>
            <p:nvPr/>
          </p:nvSpPr>
          <p:spPr>
            <a:xfrm flipH="1">
              <a:off x="5868144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riangle isocèle 69"/>
            <p:cNvSpPr/>
            <p:nvPr/>
          </p:nvSpPr>
          <p:spPr>
            <a:xfrm flipH="1">
              <a:off x="6300192" y="5157192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Connecteur droit avec flèche 70"/>
            <p:cNvCxnSpPr>
              <a:stCxn id="77" idx="0"/>
              <a:endCxn id="81" idx="1"/>
            </p:cNvCxnSpPr>
            <p:nvPr/>
          </p:nvCxnSpPr>
          <p:spPr>
            <a:xfrm rot="5400000" flipH="1" flipV="1">
              <a:off x="2465766" y="3483006"/>
              <a:ext cx="720080" cy="46805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>
              <a:stCxn id="81" idx="3"/>
              <a:endCxn id="79" idx="1"/>
            </p:cNvCxnSpPr>
            <p:nvPr/>
          </p:nvCxnSpPr>
          <p:spPr>
            <a:xfrm>
              <a:off x="3419872" y="3356992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>
              <a:stCxn id="79" idx="3"/>
              <a:endCxn id="80" idx="1"/>
            </p:cNvCxnSpPr>
            <p:nvPr/>
          </p:nvCxnSpPr>
          <p:spPr>
            <a:xfrm flipV="1">
              <a:off x="4283968" y="3429000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>
              <a:stCxn id="80" idx="3"/>
              <a:endCxn id="82" idx="1"/>
            </p:cNvCxnSpPr>
            <p:nvPr/>
          </p:nvCxnSpPr>
          <p:spPr>
            <a:xfrm>
              <a:off x="5220072" y="3429000"/>
              <a:ext cx="1008112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>
              <a:stCxn id="67" idx="3"/>
              <a:endCxn id="77" idx="2"/>
            </p:cNvCxnSpPr>
            <p:nvPr/>
          </p:nvCxnSpPr>
          <p:spPr>
            <a:xfrm rot="5400000" flipH="1" flipV="1">
              <a:off x="2195736" y="4761148"/>
              <a:ext cx="7920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>
              <a:stCxn id="82" idx="2"/>
              <a:endCxn id="70" idx="0"/>
            </p:cNvCxnSpPr>
            <p:nvPr/>
          </p:nvCxnSpPr>
          <p:spPr>
            <a:xfrm rot="5400000">
              <a:off x="5940152" y="4689140"/>
              <a:ext cx="93610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2411760" y="4077072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87824" y="4149080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923928" y="3717032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60032" y="3284984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59832" y="3212976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228184" y="3933056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851920" y="3212976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580112" y="3212976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716016" y="3789040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508104" y="4149080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èche vers le bas 86"/>
            <p:cNvSpPr/>
            <p:nvPr/>
          </p:nvSpPr>
          <p:spPr>
            <a:xfrm>
              <a:off x="2987824" y="1772816"/>
              <a:ext cx="432048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lèche vers le bas 87"/>
            <p:cNvSpPr/>
            <p:nvPr/>
          </p:nvSpPr>
          <p:spPr>
            <a:xfrm rot="10800000">
              <a:off x="5508104" y="1772816"/>
              <a:ext cx="432048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1547664" y="1700808"/>
              <a:ext cx="1469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Creation</a:t>
              </a:r>
            </a:p>
            <a:p>
              <a:pPr algn="ctr"/>
              <a:r>
                <a:rPr lang="en-US" dirty="0" smtClean="0"/>
                <a:t>Modifications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6156176" y="1844824"/>
              <a:ext cx="1796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Runtime context</a:t>
              </a:r>
              <a:endParaRPr lang="en-US" dirty="0"/>
            </a:p>
          </p:txBody>
        </p:sp>
      </p:grpSp>
      <p:sp>
        <p:nvSpPr>
          <p:cNvPr id="91" name="Rectangle 90"/>
          <p:cNvSpPr/>
          <p:nvPr/>
        </p:nvSpPr>
        <p:spPr>
          <a:xfrm>
            <a:off x="3203848" y="212356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Administrator/expert</a:t>
            </a:r>
            <a:endParaRPr lang="en-US" dirty="0" smtClean="0"/>
          </a:p>
        </p:txBody>
      </p:sp>
      <p:pic>
        <p:nvPicPr>
          <p:cNvPr id="92" name="Picture 3" descr="C:\Users\Yoann\AppData\Local\Microsoft\Windows\Temporary Internet Files\Content.IE5\M6THCT3H\MC90007874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95936" y="1187460"/>
            <a:ext cx="683405" cy="1008112"/>
          </a:xfrm>
          <a:prstGeom prst="rect">
            <a:avLst/>
          </a:prstGeom>
          <a:noFill/>
        </p:spPr>
      </p:pic>
      <p:sp>
        <p:nvSpPr>
          <p:cNvPr id="93" name="Flèche gauche 92"/>
          <p:cNvSpPr/>
          <p:nvPr/>
        </p:nvSpPr>
        <p:spPr>
          <a:xfrm rot="5400000" flipH="1">
            <a:off x="2879812" y="2744924"/>
            <a:ext cx="576064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6228184" y="2708920"/>
            <a:ext cx="244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Targeted manager (ADL)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2339752" y="3356992"/>
            <a:ext cx="165618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Self-Adaptation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4788024" y="3356992"/>
            <a:ext cx="165618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HMI / ADL</a:t>
            </a:r>
            <a:endParaRPr lang="en-US" dirty="0"/>
          </a:p>
        </p:txBody>
      </p:sp>
      <p:sp>
        <p:nvSpPr>
          <p:cNvPr id="97" name="Flèche gauche 96"/>
          <p:cNvSpPr/>
          <p:nvPr/>
        </p:nvSpPr>
        <p:spPr>
          <a:xfrm rot="5400000" flipH="1">
            <a:off x="5472100" y="2744924"/>
            <a:ext cx="576064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1187624" y="2708920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High-level goals</a:t>
            </a:r>
            <a:endParaRPr lang="en-US" dirty="0"/>
          </a:p>
        </p:txBody>
      </p:sp>
      <p:pic>
        <p:nvPicPr>
          <p:cNvPr id="43" name="Picture 2" descr="C:\Users\Yoann\AppData\Local\Microsoft\Windows\Temporary Internet Files\Content.IE5\73VAD7ZQ\MC90023291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5589240"/>
            <a:ext cx="94821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CEYLAN’s Architecture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44</a:t>
            </a:fld>
            <a:endParaRPr lang="fr-FR" dirty="0"/>
          </a:p>
        </p:txBody>
      </p:sp>
      <p:pic>
        <p:nvPicPr>
          <p:cNvPr id="225283" name="Picture 3" descr="C:\Users\Yoann\AppData\Local\Microsoft\Windows\Temporary Internet Files\Content.IE5\WGQUI3OT\MC900304709[1].wmf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1277938" y="2984500"/>
            <a:ext cx="917798" cy="914609"/>
          </a:xfrm>
          <a:prstGeom prst="rect">
            <a:avLst/>
          </a:prstGeom>
          <a:noFill/>
        </p:spPr>
      </p:pic>
      <p:pic>
        <p:nvPicPr>
          <p:cNvPr id="225284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548680"/>
            <a:ext cx="2448272" cy="18399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139952" y="4437112"/>
            <a:ext cx="410445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79912" y="45091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</a:rPr>
              <a:t>Task architecture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Control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Construction/Adaptation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 Tasks in detail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Elementary behavior (specialized algorithm )</a:t>
            </a:r>
          </a:p>
          <a:p>
            <a:pPr lvl="2"/>
            <a:r>
              <a:rPr lang="en-US" dirty="0" smtClean="0"/>
              <a:t>monitoring some parameter</a:t>
            </a:r>
          </a:p>
          <a:p>
            <a:pPr lvl="2"/>
            <a:r>
              <a:rPr lang="en-US" dirty="0" smtClean="0"/>
              <a:t>detecting crossing of a threshold</a:t>
            </a:r>
          </a:p>
          <a:p>
            <a:pPr lvl="2"/>
            <a:r>
              <a:rPr lang="en-US" dirty="0" smtClean="0"/>
              <a:t>inferring a value</a:t>
            </a:r>
          </a:p>
          <a:p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195736" y="3428999"/>
            <a:ext cx="4536504" cy="201622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à coins arrondis 12"/>
          <p:cNvSpPr/>
          <p:nvPr/>
        </p:nvSpPr>
        <p:spPr>
          <a:xfrm rot="5400000">
            <a:off x="4319972" y="3825043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14" name="Triangle isocèle 13"/>
          <p:cNvSpPr/>
          <p:nvPr/>
        </p:nvSpPr>
        <p:spPr>
          <a:xfrm flipH="1">
            <a:off x="2483768" y="5589239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isocèle 14"/>
          <p:cNvSpPr/>
          <p:nvPr/>
        </p:nvSpPr>
        <p:spPr>
          <a:xfrm flipH="1">
            <a:off x="2915816" y="5589239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isocèle 15"/>
          <p:cNvSpPr/>
          <p:nvPr/>
        </p:nvSpPr>
        <p:spPr>
          <a:xfrm flipH="1" flipV="1">
            <a:off x="5868144" y="5589239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isocèle 16"/>
          <p:cNvSpPr/>
          <p:nvPr/>
        </p:nvSpPr>
        <p:spPr>
          <a:xfrm flipH="1" flipV="1">
            <a:off x="6300192" y="5589239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eur droit avec flèche 25"/>
          <p:cNvCxnSpPr>
            <a:stCxn id="46" idx="3"/>
          </p:cNvCxnSpPr>
          <p:nvPr/>
        </p:nvCxnSpPr>
        <p:spPr>
          <a:xfrm>
            <a:off x="4860032" y="4293096"/>
            <a:ext cx="1368152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14" idx="0"/>
          </p:cNvCxnSpPr>
          <p:nvPr/>
        </p:nvCxnSpPr>
        <p:spPr>
          <a:xfrm rot="5400000" flipH="1" flipV="1">
            <a:off x="2016510" y="5013175"/>
            <a:ext cx="115133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endCxn id="17" idx="3"/>
          </p:cNvCxnSpPr>
          <p:nvPr/>
        </p:nvCxnSpPr>
        <p:spPr>
          <a:xfrm rot="5400000">
            <a:off x="5832934" y="5013175"/>
            <a:ext cx="115133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411760" y="414908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228184" y="414908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987824" y="3717031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059832" y="4581127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508104" y="3717031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e 97"/>
          <p:cNvGrpSpPr/>
          <p:nvPr/>
        </p:nvGrpSpPr>
        <p:grpSpPr>
          <a:xfrm>
            <a:off x="2915816" y="4545124"/>
            <a:ext cx="2016224" cy="837383"/>
            <a:chOff x="2915816" y="4545124"/>
            <a:chExt cx="2016224" cy="837383"/>
          </a:xfrm>
        </p:grpSpPr>
        <p:sp>
          <p:nvSpPr>
            <p:cNvPr id="67" name="Rectangle 66"/>
            <p:cNvSpPr/>
            <p:nvPr/>
          </p:nvSpPr>
          <p:spPr>
            <a:xfrm>
              <a:off x="2915816" y="5013175"/>
              <a:ext cx="20162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Brush Script MT" pitchFamily="66" charset="0"/>
                </a:rPr>
                <a:t>Non functional concerns </a:t>
              </a:r>
              <a:endParaRPr lang="en-US" dirty="0"/>
            </a:p>
          </p:txBody>
        </p:sp>
        <p:cxnSp>
          <p:nvCxnSpPr>
            <p:cNvPr id="76" name="Connecteur droit 75"/>
            <p:cNvCxnSpPr>
              <a:stCxn id="44" idx="2"/>
            </p:cNvCxnSpPr>
            <p:nvPr/>
          </p:nvCxnSpPr>
          <p:spPr>
            <a:xfrm rot="5400000">
              <a:off x="3869935" y="4743157"/>
              <a:ext cx="540059" cy="1439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98"/>
          <p:cNvGrpSpPr/>
          <p:nvPr/>
        </p:nvGrpSpPr>
        <p:grpSpPr>
          <a:xfrm>
            <a:off x="4608004" y="4545124"/>
            <a:ext cx="1188132" cy="837384"/>
            <a:chOff x="4608004" y="4545124"/>
            <a:chExt cx="1188132" cy="837384"/>
          </a:xfrm>
        </p:grpSpPr>
        <p:sp>
          <p:nvSpPr>
            <p:cNvPr id="78" name="Rectangle 77"/>
            <p:cNvSpPr/>
            <p:nvPr/>
          </p:nvSpPr>
          <p:spPr>
            <a:xfrm>
              <a:off x="4932040" y="5013176"/>
              <a:ext cx="8640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Brush Script MT" pitchFamily="66" charset="0"/>
                </a:rPr>
                <a:t>Function</a:t>
              </a:r>
              <a:endParaRPr lang="en-US" dirty="0"/>
            </a:p>
          </p:txBody>
        </p:sp>
        <p:cxnSp>
          <p:nvCxnSpPr>
            <p:cNvPr id="79" name="Connecteur droit 78"/>
            <p:cNvCxnSpPr>
              <a:stCxn id="46" idx="2"/>
            </p:cNvCxnSpPr>
            <p:nvPr/>
          </p:nvCxnSpPr>
          <p:spPr>
            <a:xfrm rot="16200000" flipH="1">
              <a:off x="4752019" y="4401109"/>
              <a:ext cx="612068" cy="900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/>
          <p:cNvSpPr/>
          <p:nvPr/>
        </p:nvSpPr>
        <p:spPr>
          <a:xfrm>
            <a:off x="3635896" y="2780928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Administration events</a:t>
            </a:r>
            <a:endParaRPr lang="en-US" dirty="0"/>
          </a:p>
        </p:txBody>
      </p:sp>
      <p:cxnSp>
        <p:nvCxnSpPr>
          <p:cNvPr id="86" name="Connecteur droit avec flèche 85"/>
          <p:cNvCxnSpPr>
            <a:stCxn id="46" idx="0"/>
            <a:endCxn id="84" idx="2"/>
          </p:cNvCxnSpPr>
          <p:nvPr/>
        </p:nvCxnSpPr>
        <p:spPr>
          <a:xfrm rot="5400000" flipH="1" flipV="1">
            <a:off x="4162600" y="3595664"/>
            <a:ext cx="89080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4268967" y="4113076"/>
            <a:ext cx="390043" cy="360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2843808" y="39957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Events/data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995936" y="3861048"/>
            <a:ext cx="936104" cy="864096"/>
          </a:xfrm>
          <a:prstGeom prst="rect">
            <a:avLst/>
          </a:prstGeom>
          <a:solidFill>
            <a:srgbClr val="92D050">
              <a:alpha val="63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067944" y="4041068"/>
            <a:ext cx="288032" cy="504056"/>
          </a:xfrm>
          <a:prstGeom prst="rect">
            <a:avLst/>
          </a:prstGeom>
          <a:solidFill>
            <a:srgbClr val="FFFFB9"/>
          </a:solidFill>
          <a:ln w="31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355976" y="4041068"/>
            <a:ext cx="504056" cy="504056"/>
          </a:xfrm>
          <a:prstGeom prst="rect">
            <a:avLst/>
          </a:prstGeom>
          <a:solidFill>
            <a:srgbClr val="7030A0"/>
          </a:solidFill>
          <a:ln w="31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onnecteur droit avec flèche 53"/>
          <p:cNvCxnSpPr/>
          <p:nvPr/>
        </p:nvCxnSpPr>
        <p:spPr>
          <a:xfrm>
            <a:off x="2843808" y="4292302"/>
            <a:ext cx="122413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2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240000" y="2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108" grpId="0" animBg="1"/>
      <p:bldP spid="108" grpId="1" animBg="1"/>
      <p:bldP spid="110" grpId="0"/>
      <p:bldP spid="43" grpId="0" animBg="1"/>
      <p:bldP spid="44" grpId="0" animBg="1"/>
      <p:bldP spid="4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modular architecture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Yoann Maurel - </a:t>
            </a:r>
            <a:r>
              <a:rPr lang="fr-FR" dirty="0" err="1" smtClean="0"/>
              <a:t>PhD</a:t>
            </a:r>
            <a:r>
              <a:rPr lang="fr-FR" dirty="0" smtClean="0"/>
              <a:t> </a:t>
            </a:r>
            <a:r>
              <a:rPr lang="fr-FR" dirty="0" err="1" smtClean="0"/>
              <a:t>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29600" cy="4937760"/>
          </a:xfrm>
        </p:spPr>
        <p:txBody>
          <a:bodyPr/>
          <a:lstStyle/>
          <a:p>
            <a:r>
              <a:rPr lang="en-US" dirty="0" smtClean="0"/>
              <a:t>Separation of concerns</a:t>
            </a:r>
          </a:p>
          <a:p>
            <a:pPr lvl="1"/>
            <a:r>
              <a:rPr lang="en-US" dirty="0" smtClean="0"/>
              <a:t>Communication</a:t>
            </a:r>
          </a:p>
          <a:p>
            <a:pPr lvl="1"/>
            <a:r>
              <a:rPr lang="en-US" dirty="0" smtClean="0"/>
              <a:t>Activation</a:t>
            </a:r>
          </a:p>
          <a:p>
            <a:pPr lvl="1"/>
            <a:r>
              <a:rPr lang="en-US" dirty="0" smtClean="0"/>
              <a:t>Conflict Management</a:t>
            </a:r>
          </a:p>
          <a:p>
            <a:pPr lvl="1"/>
            <a:r>
              <a:rPr lang="en-US" dirty="0" smtClean="0"/>
              <a:t>Statistic</a:t>
            </a:r>
          </a:p>
          <a:p>
            <a:pPr lvl="1"/>
            <a:r>
              <a:rPr lang="en-US" dirty="0" smtClean="0"/>
              <a:t>Functionality specification (type) / implementation</a:t>
            </a:r>
          </a:p>
          <a:p>
            <a:pPr lvl="1"/>
            <a:endParaRPr lang="en-US" dirty="0"/>
          </a:p>
        </p:txBody>
      </p:sp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971600" y="4005064"/>
          <a:ext cx="7128792" cy="1823380"/>
        </p:xfrm>
        <a:graphic>
          <a:graphicData uri="http://schemas.openxmlformats.org/presentationml/2006/ole">
            <p:oleObj spid="_x0000_s92162" name="Visio" r:id="rId4" imgW="3984057" imgH="1019539" progId="Visio.Drawing.11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4211960" y="5877272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TASK</a:t>
            </a:r>
            <a:endParaRPr lang="en-US" dirty="0"/>
          </a:p>
        </p:txBody>
      </p:sp>
      <p:grpSp>
        <p:nvGrpSpPr>
          <p:cNvPr id="33" name="Groupe 32"/>
          <p:cNvGrpSpPr/>
          <p:nvPr/>
        </p:nvGrpSpPr>
        <p:grpSpPr>
          <a:xfrm>
            <a:off x="3995936" y="4509120"/>
            <a:ext cx="936104" cy="864096"/>
            <a:chOff x="3995936" y="3861048"/>
            <a:chExt cx="936104" cy="864096"/>
          </a:xfrm>
        </p:grpSpPr>
        <p:sp>
          <p:nvSpPr>
            <p:cNvPr id="30" name="Rectangle 29"/>
            <p:cNvSpPr/>
            <p:nvPr/>
          </p:nvSpPr>
          <p:spPr>
            <a:xfrm>
              <a:off x="3995936" y="3861048"/>
              <a:ext cx="936104" cy="864096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067944" y="4041068"/>
              <a:ext cx="288032" cy="504056"/>
            </a:xfrm>
            <a:prstGeom prst="rect">
              <a:avLst/>
            </a:prstGeom>
            <a:solidFill>
              <a:srgbClr val="FFFFB9"/>
            </a:solidFill>
            <a:ln w="3175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55976" y="4041068"/>
              <a:ext cx="504056" cy="504056"/>
            </a:xfrm>
            <a:prstGeom prst="rect">
              <a:avLst/>
            </a:prstGeom>
            <a:solidFill>
              <a:srgbClr val="7030A0"/>
            </a:solidFill>
            <a:ln w="3175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6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C:\Users\Yoann\Desktop\THESE\FINALISATION\ANGLAIS\images\Framework\DataMod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6424" y="1124744"/>
            <a:ext cx="3676056" cy="165618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Ports: Communication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Collects and produces data:</a:t>
            </a:r>
          </a:p>
          <a:p>
            <a:pPr lvl="1"/>
            <a:r>
              <a:rPr lang="en-US" dirty="0" smtClean="0"/>
              <a:t>Data are described in a data model</a:t>
            </a:r>
          </a:p>
          <a:p>
            <a:pPr lvl="2"/>
            <a:r>
              <a:rPr lang="en-US" dirty="0" smtClean="0"/>
              <a:t>Dictionary of values with a unique name</a:t>
            </a:r>
          </a:p>
          <a:p>
            <a:pPr lvl="1"/>
            <a:endParaRPr lang="en-US" dirty="0"/>
          </a:p>
        </p:txBody>
      </p:sp>
      <p:graphicFrame>
        <p:nvGraphicFramePr>
          <p:cNvPr id="145409" name="Object 1"/>
          <p:cNvGraphicFramePr>
            <a:graphicFrameLocks noChangeAspect="1"/>
          </p:cNvGraphicFramePr>
          <p:nvPr/>
        </p:nvGraphicFramePr>
        <p:xfrm>
          <a:off x="971600" y="3356992"/>
          <a:ext cx="7129463" cy="1822450"/>
        </p:xfrm>
        <a:graphic>
          <a:graphicData uri="http://schemas.openxmlformats.org/presentationml/2006/ole">
            <p:oleObj spid="_x0000_s145409" name="Visio" r:id="rId5" imgW="3984057" imgH="1019539" progId="Visio.Drawing.11">
              <p:embed/>
            </p:oleObj>
          </a:graphicData>
        </a:graphic>
      </p:graphicFrame>
      <p:graphicFrame>
        <p:nvGraphicFramePr>
          <p:cNvPr id="145412" name="Object 4"/>
          <p:cNvGraphicFramePr>
            <a:graphicFrameLocks noChangeAspect="1"/>
          </p:cNvGraphicFramePr>
          <p:nvPr/>
        </p:nvGraphicFramePr>
        <p:xfrm>
          <a:off x="684213" y="4005263"/>
          <a:ext cx="7664450" cy="1798637"/>
        </p:xfrm>
        <a:graphic>
          <a:graphicData uri="http://schemas.openxmlformats.org/presentationml/2006/ole">
            <p:oleObj spid="_x0000_s145412" name="Visio" r:id="rId6" imgW="4337140" imgH="1019539" progId="Visio.Drawing.11">
              <p:embed/>
            </p:oleObj>
          </a:graphicData>
        </a:graphic>
      </p:graphicFrame>
      <p:pic>
        <p:nvPicPr>
          <p:cNvPr id="13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l="26863" t="58064" b="6452"/>
          <a:stretch>
            <a:fillRect/>
          </a:stretch>
        </p:blipFill>
        <p:spPr bwMode="auto">
          <a:xfrm>
            <a:off x="7020272" y="116632"/>
            <a:ext cx="1944216" cy="6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139952" y="4221088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TASK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C:\Users\Yoann\Desktop\THESE\FINALISATION\ANGLAIS\images\Framework\DataMod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6424" y="1124744"/>
            <a:ext cx="3676056" cy="165618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Ports : Communication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Collects and produces data :</a:t>
            </a:r>
          </a:p>
          <a:p>
            <a:pPr lvl="1"/>
            <a:r>
              <a:rPr lang="en-US" dirty="0" smtClean="0"/>
              <a:t>Data are described in a data model</a:t>
            </a:r>
          </a:p>
          <a:p>
            <a:pPr lvl="2"/>
            <a:r>
              <a:rPr lang="en-US" dirty="0" smtClean="0"/>
              <a:t>Dictionary of values with a unique name</a:t>
            </a:r>
          </a:p>
          <a:p>
            <a:pPr lvl="1"/>
            <a:endParaRPr lang="en-US" dirty="0"/>
          </a:p>
        </p:txBody>
      </p:sp>
      <p:graphicFrame>
        <p:nvGraphicFramePr>
          <p:cNvPr id="145409" name="Object 1"/>
          <p:cNvGraphicFramePr>
            <a:graphicFrameLocks noChangeAspect="1"/>
          </p:cNvGraphicFramePr>
          <p:nvPr/>
        </p:nvGraphicFramePr>
        <p:xfrm>
          <a:off x="971600" y="3356992"/>
          <a:ext cx="7129463" cy="1822450"/>
        </p:xfrm>
        <a:graphic>
          <a:graphicData uri="http://schemas.openxmlformats.org/presentationml/2006/ole">
            <p:oleObj spid="_x0000_s226306" name="Visio" r:id="rId5" imgW="3984057" imgH="1019539" progId="Visio.Drawing.11">
              <p:embed/>
            </p:oleObj>
          </a:graphicData>
        </a:graphic>
      </p:graphicFrame>
      <p:graphicFrame>
        <p:nvGraphicFramePr>
          <p:cNvPr id="226308" name="Object 4"/>
          <p:cNvGraphicFramePr>
            <a:graphicFrameLocks noChangeAspect="1"/>
          </p:cNvGraphicFramePr>
          <p:nvPr/>
        </p:nvGraphicFramePr>
        <p:xfrm>
          <a:off x="539552" y="4077071"/>
          <a:ext cx="8152962" cy="1716837"/>
        </p:xfrm>
        <a:graphic>
          <a:graphicData uri="http://schemas.openxmlformats.org/presentationml/2006/ole">
            <p:oleObj spid="_x0000_s226308" name="Visio" r:id="rId6" imgW="6422973" imgH="1352367" progId="Visio.Drawing.11">
              <p:embed/>
            </p:oleObj>
          </a:graphicData>
        </a:graphic>
      </p:graphicFrame>
      <p:pic>
        <p:nvPicPr>
          <p:cNvPr id="11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3995936" y="5733256"/>
            <a:ext cx="139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Discovery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l="26863" t="58064" b="6452"/>
          <a:stretch>
            <a:fillRect/>
          </a:stretch>
        </p:blipFill>
        <p:spPr bwMode="auto">
          <a:xfrm>
            <a:off x="7020272" y="116632"/>
            <a:ext cx="1944216" cy="6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Scheduler: tasks triggering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7057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Triggering conditions depend on context, including:</a:t>
            </a:r>
          </a:p>
          <a:p>
            <a:pPr lvl="1"/>
            <a:r>
              <a:rPr lang="en-US" dirty="0" smtClean="0"/>
              <a:t>Nature/quantity/values of collected data</a:t>
            </a:r>
          </a:p>
          <a:p>
            <a:pPr lvl="1"/>
            <a:r>
              <a:rPr lang="en-US" dirty="0" smtClean="0"/>
              <a:t>Time interval/certain date/last activation</a:t>
            </a:r>
          </a:p>
          <a:p>
            <a:pPr lvl="1"/>
            <a:r>
              <a:rPr lang="en-US" dirty="0" smtClean="0"/>
              <a:t>Shared information with other tasks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8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611560" y="3645024"/>
          <a:ext cx="7689727" cy="2354833"/>
        </p:xfrm>
        <a:graphic>
          <a:graphicData uri="http://schemas.openxmlformats.org/presentationml/2006/ole">
            <p:oleObj spid="_x0000_s515074" name="Visio" r:id="rId5" imgW="4177605" imgH="1280025" progId="Visio.Drawing.11">
              <p:embed/>
            </p:oleObj>
          </a:graphicData>
        </a:graphic>
      </p:graphicFrame>
      <p:pic>
        <p:nvPicPr>
          <p:cNvPr id="13" name="Picture 4" descr="C:\Users\Yoann\AppData\Local\Microsoft\Windows\Temporary Internet Files\Content.IE5\GQFX8LZY\MC90038402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437112"/>
            <a:ext cx="576064" cy="669177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3995936" y="3140968"/>
            <a:ext cx="1518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is </a:t>
            </a:r>
            <a:r>
              <a:rPr lang="en-US" u="sng" dirty="0" smtClean="0"/>
              <a:t>waiting</a:t>
            </a:r>
            <a:endParaRPr lang="en-US" u="sng" dirty="0"/>
          </a:p>
        </p:txBody>
      </p:sp>
      <p:pic>
        <p:nvPicPr>
          <p:cNvPr id="11" name="Picture 4" descr="C:\Users\Yoann\AppData\Local\Microsoft\Windows\Temporary Internet Files\Content.IE5\GQFX8LZY\MC90038402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16" y="116632"/>
            <a:ext cx="576064" cy="669177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427984" y="3697287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TASK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is </a:t>
            </a:r>
            <a:r>
              <a:rPr lang="en-US" dirty="0" smtClean="0">
                <a:solidFill>
                  <a:schemeClr val="accent2"/>
                </a:solidFill>
              </a:rPr>
              <a:t>everywhere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030" name="Picture 6" descr="C:\Users\Yoann\AppData\Local\Microsoft\Windows\Temporary Internet Files\Content.IE5\3OFYQTBW\MC90039099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771636"/>
            <a:ext cx="956511" cy="1671633"/>
          </a:xfrm>
          <a:prstGeom prst="rect">
            <a:avLst/>
          </a:prstGeom>
          <a:noFill/>
        </p:spPr>
      </p:pic>
      <p:sp>
        <p:nvSpPr>
          <p:cNvPr id="24" name="Flèche gauche 23"/>
          <p:cNvSpPr/>
          <p:nvPr/>
        </p:nvSpPr>
        <p:spPr>
          <a:xfrm rot="1208990" flipH="1">
            <a:off x="3793083" y="4308114"/>
            <a:ext cx="864096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99592" y="4499828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Administrator</a:t>
            </a:r>
            <a:endParaRPr lang="en-US" dirty="0" smtClean="0"/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5436096" y="1340768"/>
          <a:ext cx="3356619" cy="2304256"/>
        </p:xfrm>
        <a:graphic>
          <a:graphicData uri="http://schemas.openxmlformats.org/presentationml/2006/ole">
            <p:oleObj spid="_x0000_s221186" name="Visio" r:id="rId5" imgW="4966912" imgH="3410071" progId="Visio.Drawing.11">
              <p:embed/>
            </p:oleObj>
          </a:graphicData>
        </a:graphic>
      </p:graphicFrame>
      <p:grpSp>
        <p:nvGrpSpPr>
          <p:cNvPr id="3" name="Groupe 15"/>
          <p:cNvGrpSpPr/>
          <p:nvPr/>
        </p:nvGrpSpPr>
        <p:grpSpPr>
          <a:xfrm>
            <a:off x="6084168" y="4149080"/>
            <a:ext cx="2007681" cy="1800200"/>
            <a:chOff x="6084168" y="4149080"/>
            <a:chExt cx="2007681" cy="1800200"/>
          </a:xfrm>
        </p:grpSpPr>
        <p:pic>
          <p:nvPicPr>
            <p:cNvPr id="6963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84168" y="4149080"/>
              <a:ext cx="2007681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7" name="Picture 5" descr="C:\Users\Yoann\AppData\Local\Microsoft\Windows\Temporary Internet Files\Content.IE5\3OFYQTBW\MC900431583[1]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44208" y="5373216"/>
              <a:ext cx="216024" cy="216024"/>
            </a:xfrm>
            <a:prstGeom prst="rect">
              <a:avLst/>
            </a:prstGeom>
            <a:noFill/>
          </p:spPr>
        </p:pic>
        <p:pic>
          <p:nvPicPr>
            <p:cNvPr id="69643" name="Picture 11" descr="http://img.clubic.com/photo/01847360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16216" y="5013176"/>
              <a:ext cx="288032" cy="288904"/>
            </a:xfrm>
            <a:prstGeom prst="rect">
              <a:avLst/>
            </a:prstGeom>
            <a:noFill/>
          </p:spPr>
        </p:pic>
      </p:grpSp>
      <p:sp>
        <p:nvSpPr>
          <p:cNvPr id="15" name="Flèche gauche 14"/>
          <p:cNvSpPr/>
          <p:nvPr/>
        </p:nvSpPr>
        <p:spPr>
          <a:xfrm rot="20369465" flipH="1">
            <a:off x="3779912" y="2578088"/>
            <a:ext cx="864096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:\Users\Yoann\AppData\Local\Microsoft\Windows\Temporary Internet Files\Content.IE5\M6THCT3H\MC900351057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1912" y="0"/>
            <a:ext cx="792088" cy="387382"/>
          </a:xfrm>
          <a:prstGeom prst="rect">
            <a:avLst/>
          </a:prstGeom>
          <a:noFill/>
        </p:spPr>
      </p:pic>
      <p:sp>
        <p:nvSpPr>
          <p:cNvPr id="17" name="Double flèche verticale 16"/>
          <p:cNvSpPr/>
          <p:nvPr/>
        </p:nvSpPr>
        <p:spPr>
          <a:xfrm>
            <a:off x="7884368" y="3284984"/>
            <a:ext cx="360040" cy="9361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Scheduler: tasks triggering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7057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Triggering conditions depend on context, including:</a:t>
            </a:r>
          </a:p>
          <a:p>
            <a:pPr lvl="1"/>
            <a:r>
              <a:rPr lang="en-US" dirty="0" smtClean="0"/>
              <a:t>Nature/quantity/values of collected data</a:t>
            </a:r>
          </a:p>
          <a:p>
            <a:pPr lvl="1"/>
            <a:r>
              <a:rPr lang="en-US" dirty="0" smtClean="0"/>
              <a:t>Time interval/certain date/last activation</a:t>
            </a:r>
          </a:p>
          <a:p>
            <a:pPr lvl="1"/>
            <a:r>
              <a:rPr lang="en-US" dirty="0" smtClean="0"/>
              <a:t>Shared information with other tasks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8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611560" y="3645024"/>
          <a:ext cx="7689727" cy="2354833"/>
        </p:xfrm>
        <a:graphic>
          <a:graphicData uri="http://schemas.openxmlformats.org/presentationml/2006/ole">
            <p:oleObj spid="_x0000_s513028" name="Visio" r:id="rId5" imgW="4177605" imgH="1280025" progId="Visio.Drawing.11">
              <p:embed/>
            </p:oleObj>
          </a:graphicData>
        </a:graphic>
      </p:graphicFrame>
      <p:pic>
        <p:nvPicPr>
          <p:cNvPr id="13" name="Picture 4" descr="C:\Users\Yoann\AppData\Local\Microsoft\Windows\Temporary Internet Files\Content.IE5\GQFX8LZY\MC90038402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437112"/>
            <a:ext cx="576064" cy="669177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3995936" y="3140968"/>
            <a:ext cx="136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is </a:t>
            </a:r>
            <a:r>
              <a:rPr lang="en-US" u="sng" dirty="0" smtClean="0">
                <a:solidFill>
                  <a:schemeClr val="accent2"/>
                </a:solidFill>
              </a:rPr>
              <a:t>ready</a:t>
            </a:r>
            <a:endParaRPr lang="en-US" u="sng" dirty="0">
              <a:solidFill>
                <a:schemeClr val="accent2"/>
              </a:solidFill>
            </a:endParaRPr>
          </a:p>
        </p:txBody>
      </p:sp>
      <p:pic>
        <p:nvPicPr>
          <p:cNvPr id="20" name="Picture 4" descr="C:\Users\Yoann\AppData\Local\Microsoft\Windows\Temporary Internet Files\Content.IE5\GQFX8LZY\MC90038402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16" y="116632"/>
            <a:ext cx="576064" cy="669177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427984" y="3697287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TASK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8" name="Object 6"/>
          <p:cNvGraphicFramePr>
            <a:graphicFrameLocks noChangeAspect="1"/>
          </p:cNvGraphicFramePr>
          <p:nvPr/>
        </p:nvGraphicFramePr>
        <p:xfrm>
          <a:off x="971600" y="3644477"/>
          <a:ext cx="7318291" cy="3096891"/>
        </p:xfrm>
        <a:graphic>
          <a:graphicData uri="http://schemas.openxmlformats.org/presentationml/2006/ole">
            <p:oleObj spid="_x0000_s95238" name="Visio" r:id="rId4" imgW="3984057" imgH="1685735" progId="Visio.Drawing.11">
              <p:embed/>
            </p:oleObj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Coordinator: Conflict Management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12648" y="6293634"/>
            <a:ext cx="1981200" cy="365760"/>
          </a:xfrm>
        </p:spPr>
        <p:txBody>
          <a:bodyPr/>
          <a:lstStyle/>
          <a:p>
            <a:fld id="{67A9DDE1-1F70-41B5-BFAA-502BD4C4DE4F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Obtain the necessary authorization to handle data</a:t>
            </a:r>
          </a:p>
          <a:p>
            <a:pPr lvl="1"/>
            <a:r>
              <a:rPr lang="en-US" dirty="0" smtClean="0"/>
              <a:t>Part of the conflict management mechanism</a:t>
            </a:r>
          </a:p>
          <a:p>
            <a:pPr lvl="1"/>
            <a:r>
              <a:rPr lang="en-US" dirty="0" smtClean="0"/>
              <a:t>Only used for potentially conflicting data types</a:t>
            </a:r>
          </a:p>
          <a:p>
            <a:pPr lvl="1"/>
            <a:r>
              <a:rPr lang="en-US" dirty="0" smtClean="0"/>
              <a:t>E.g. Compression task </a:t>
            </a:r>
            <a:r>
              <a:rPr lang="en-US" dirty="0" err="1" smtClean="0"/>
              <a:t>vs</a:t>
            </a:r>
            <a:r>
              <a:rPr lang="en-US" dirty="0" smtClean="0"/>
              <a:t> Deletion task</a:t>
            </a:r>
          </a:p>
          <a:p>
            <a:pPr lvl="1"/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3995936" y="3140968"/>
            <a:ext cx="136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is </a:t>
            </a:r>
            <a:r>
              <a:rPr lang="en-US" u="sng" dirty="0" smtClean="0">
                <a:solidFill>
                  <a:schemeClr val="accent2"/>
                </a:solidFill>
              </a:rPr>
              <a:t>ready</a:t>
            </a:r>
            <a:endParaRPr lang="en-US" u="sng" dirty="0">
              <a:solidFill>
                <a:schemeClr val="accent2"/>
              </a:solidFill>
            </a:endParaRPr>
          </a:p>
        </p:txBody>
      </p:sp>
      <p:pic>
        <p:nvPicPr>
          <p:cNvPr id="17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544" y="116633"/>
            <a:ext cx="1129439" cy="648071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427984" y="3697287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TASK</a:t>
            </a:r>
            <a:endParaRPr lang="en-US" sz="1400" dirty="0">
              <a:latin typeface="+mj-lt"/>
            </a:endParaRPr>
          </a:p>
        </p:txBody>
      </p:sp>
      <p:pic>
        <p:nvPicPr>
          <p:cNvPr id="20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4051" name="Object 3"/>
          <p:cNvGraphicFramePr>
            <a:graphicFrameLocks noChangeAspect="1"/>
          </p:cNvGraphicFramePr>
          <p:nvPr/>
        </p:nvGraphicFramePr>
        <p:xfrm>
          <a:off x="971550" y="3644900"/>
          <a:ext cx="7318375" cy="3097213"/>
        </p:xfrm>
        <a:graphic>
          <a:graphicData uri="http://schemas.openxmlformats.org/presentationml/2006/ole">
            <p:oleObj spid="_x0000_s514051" name="Visio" r:id="rId4" imgW="3984057" imgH="1685735" progId="Visio.Drawing.11">
              <p:embed/>
            </p:oleObj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Coordinator: Conflict Management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Obtain the necessary authorization to handle data</a:t>
            </a:r>
          </a:p>
          <a:p>
            <a:pPr lvl="1"/>
            <a:r>
              <a:rPr lang="en-US" dirty="0" smtClean="0"/>
              <a:t>Part of the conflict management mechanism</a:t>
            </a:r>
          </a:p>
          <a:p>
            <a:pPr lvl="1"/>
            <a:r>
              <a:rPr lang="en-US" dirty="0" smtClean="0"/>
              <a:t>Only used for potentially conflicting data types</a:t>
            </a:r>
          </a:p>
          <a:p>
            <a:pPr lvl="1"/>
            <a:r>
              <a:rPr lang="en-US" dirty="0" smtClean="0"/>
              <a:t>E.g. Compression task </a:t>
            </a:r>
            <a:r>
              <a:rPr lang="en-US" dirty="0" err="1" smtClean="0"/>
              <a:t>vs</a:t>
            </a:r>
            <a:r>
              <a:rPr lang="en-US" dirty="0" smtClean="0"/>
              <a:t> Deletion task</a:t>
            </a:r>
          </a:p>
          <a:p>
            <a:pPr lvl="1"/>
            <a:endParaRPr lang="en-US" dirty="0"/>
          </a:p>
        </p:txBody>
      </p:sp>
      <p:pic>
        <p:nvPicPr>
          <p:cNvPr id="8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95237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544" y="116633"/>
            <a:ext cx="1129439" cy="648071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3995936" y="3140968"/>
            <a:ext cx="169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is </a:t>
            </a:r>
            <a:r>
              <a:rPr lang="en-US" u="sng" dirty="0" smtClean="0">
                <a:solidFill>
                  <a:srgbClr val="00B050"/>
                </a:solidFill>
              </a:rPr>
              <a:t>activated</a:t>
            </a:r>
            <a:endParaRPr lang="en-US" u="sng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7984" y="3697287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TASK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62" name="Object 6"/>
          <p:cNvGraphicFramePr>
            <a:graphicFrameLocks noChangeAspect="1"/>
          </p:cNvGraphicFramePr>
          <p:nvPr/>
        </p:nvGraphicFramePr>
        <p:xfrm>
          <a:off x="611560" y="3645024"/>
          <a:ext cx="8064896" cy="2736304"/>
        </p:xfrm>
        <a:graphic>
          <a:graphicData uri="http://schemas.openxmlformats.org/presentationml/2006/ole">
            <p:oleObj spid="_x0000_s96262" name="Visio" r:id="rId4" imgW="4386809" imgH="1496242" progId="Visio.Drawing.11">
              <p:embed/>
            </p:oleObj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Processor: Business code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Specialized (business) algorithm</a:t>
            </a:r>
          </a:p>
        </p:txBody>
      </p:sp>
      <p:pic>
        <p:nvPicPr>
          <p:cNvPr id="8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96265" name="Picture 9" descr="C:\Users\Yoann\AppData\Local\Microsoft\Windows\Temporary Internet Files\Content.IE5\OFZ6DCA7\MC900371028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116632"/>
            <a:ext cx="1008112" cy="67886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427984" y="3697287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TASK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611560" y="3645024"/>
          <a:ext cx="8064896" cy="2679009"/>
        </p:xfrm>
        <a:graphic>
          <a:graphicData uri="http://schemas.openxmlformats.org/presentationml/2006/ole">
            <p:oleObj spid="_x0000_s98307" name="Visio" r:id="rId4" imgW="4386809" imgH="1496242" progId="Visio.Drawing.11">
              <p:embed/>
            </p:oleObj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Statistics collection for task evaluation:</a:t>
            </a:r>
          </a:p>
          <a:p>
            <a:pPr lvl="1"/>
            <a:r>
              <a:rPr lang="en-US" dirty="0" smtClean="0"/>
              <a:t>Number of task executions</a:t>
            </a:r>
          </a:p>
          <a:p>
            <a:pPr lvl="1"/>
            <a:r>
              <a:rPr lang="en-US" dirty="0" smtClean="0"/>
              <a:t>Quality and type of data processed/produced</a:t>
            </a:r>
          </a:p>
          <a:p>
            <a:pPr lvl="1"/>
            <a:r>
              <a:rPr lang="en-US" dirty="0" smtClean="0"/>
              <a:t>Average task execution task</a:t>
            </a:r>
          </a:p>
          <a:p>
            <a:pPr lvl="1"/>
            <a:r>
              <a:rPr lang="en-US" dirty="0" smtClean="0"/>
              <a:t>Lifecycle information (blocked task…)</a:t>
            </a:r>
            <a:endParaRPr lang="en-US" dirty="0"/>
          </a:p>
        </p:txBody>
      </p:sp>
      <p:pic>
        <p:nvPicPr>
          <p:cNvPr id="8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98309" name="Picture 5" descr="C:\Users\Yoann\AppData\Local\Microsoft\Windows\Temporary Internet Files\Content.IE5\GQFX8LZY\MC90033862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392" y="188640"/>
            <a:ext cx="648072" cy="62662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427984" y="3697287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TASK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Manage task state and lifecycle information</a:t>
            </a:r>
            <a:endParaRPr lang="en-US" dirty="0"/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827584" y="3501008"/>
          <a:ext cx="7632848" cy="1872208"/>
        </p:xfrm>
        <a:graphic>
          <a:graphicData uri="http://schemas.openxmlformats.org/presentationml/2006/ole">
            <p:oleObj spid="_x0000_s99330" name="Visio" r:id="rId4" imgW="3984057" imgH="1029257" progId="Visio.Drawing.11">
              <p:embed/>
            </p:oleObj>
          </a:graphicData>
        </a:graphic>
      </p:graphicFrame>
      <p:pic>
        <p:nvPicPr>
          <p:cNvPr id="8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Lifecycle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56</a:t>
            </a:fld>
            <a:endParaRPr lang="fr-FR" dirty="0"/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2123728" y="1268760"/>
          <a:ext cx="5106088" cy="4536504"/>
        </p:xfrm>
        <a:graphic>
          <a:graphicData uri="http://schemas.openxmlformats.org/presentationml/2006/ole">
            <p:oleObj spid="_x0000_s100354" name="Visio" r:id="rId4" imgW="5451456" imgH="4844228" progId="Visio.Drawing.11">
              <p:embed/>
            </p:oleObj>
          </a:graphicData>
        </a:graphic>
      </p:graphicFrame>
      <p:pic>
        <p:nvPicPr>
          <p:cNvPr id="7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Autonomic Computing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CEYLAN’s architecture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Task architecture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</a:rPr>
              <a:t>Control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Construction/Adaptation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the tasks</a:t>
            </a:r>
            <a:endParaRPr lang="en-US" dirty="0"/>
          </a:p>
        </p:txBody>
      </p: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33" name="Espace réservé du numéro de diapositive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dedicated controller manages tasks lifecycle, conflicts, communication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195736" y="2348880"/>
            <a:ext cx="4608512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à coins arrondis 36"/>
          <p:cNvSpPr/>
          <p:nvPr/>
        </p:nvSpPr>
        <p:spPr>
          <a:xfrm>
            <a:off x="1115616" y="2276872"/>
            <a:ext cx="432048" cy="30963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195736" y="2996952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à coins arrondis 38"/>
          <p:cNvSpPr/>
          <p:nvPr/>
        </p:nvSpPr>
        <p:spPr>
          <a:xfrm rot="5400000">
            <a:off x="4319972" y="3392996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Managed System</a:t>
            </a:r>
            <a:endParaRPr lang="en-US" dirty="0"/>
          </a:p>
        </p:txBody>
      </p:sp>
      <p:sp>
        <p:nvSpPr>
          <p:cNvPr id="40" name="Triangle isocèle 39"/>
          <p:cNvSpPr/>
          <p:nvPr/>
        </p:nvSpPr>
        <p:spPr>
          <a:xfrm flipH="1">
            <a:off x="2483768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angle isocèle 40"/>
          <p:cNvSpPr/>
          <p:nvPr/>
        </p:nvSpPr>
        <p:spPr>
          <a:xfrm flipH="1">
            <a:off x="2915816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isocèle 41"/>
          <p:cNvSpPr/>
          <p:nvPr/>
        </p:nvSpPr>
        <p:spPr>
          <a:xfrm flipH="1" flipV="1">
            <a:off x="5868144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isocèle 42"/>
          <p:cNvSpPr/>
          <p:nvPr/>
        </p:nvSpPr>
        <p:spPr>
          <a:xfrm flipH="1" flipV="1">
            <a:off x="6300192" y="5157192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necteur droit avec flèche 43"/>
          <p:cNvCxnSpPr>
            <a:stCxn id="50" idx="0"/>
            <a:endCxn id="60" idx="1"/>
          </p:cNvCxnSpPr>
          <p:nvPr/>
        </p:nvCxnSpPr>
        <p:spPr>
          <a:xfrm rot="5400000" flipH="1" flipV="1">
            <a:off x="2465766" y="3483006"/>
            <a:ext cx="720080" cy="4680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60" idx="3"/>
            <a:endCxn id="52" idx="1"/>
          </p:cNvCxnSpPr>
          <p:nvPr/>
        </p:nvCxnSpPr>
        <p:spPr>
          <a:xfrm>
            <a:off x="3419872" y="3356992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stCxn id="52" idx="3"/>
            <a:endCxn id="53" idx="1"/>
          </p:cNvCxnSpPr>
          <p:nvPr/>
        </p:nvCxnSpPr>
        <p:spPr>
          <a:xfrm flipV="1">
            <a:off x="4283968" y="342900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53" idx="3"/>
            <a:endCxn id="61" idx="1"/>
          </p:cNvCxnSpPr>
          <p:nvPr/>
        </p:nvCxnSpPr>
        <p:spPr>
          <a:xfrm>
            <a:off x="5220072" y="3429000"/>
            <a:ext cx="100811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stCxn id="40" idx="0"/>
            <a:endCxn id="50" idx="2"/>
          </p:cNvCxnSpPr>
          <p:nvPr/>
        </p:nvCxnSpPr>
        <p:spPr>
          <a:xfrm rot="5400000" flipH="1" flipV="1">
            <a:off x="2195736" y="4761148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61" idx="2"/>
            <a:endCxn id="43" idx="3"/>
          </p:cNvCxnSpPr>
          <p:nvPr/>
        </p:nvCxnSpPr>
        <p:spPr>
          <a:xfrm rot="5400000">
            <a:off x="5940152" y="4689140"/>
            <a:ext cx="9361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411760" y="407707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98782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923928" y="371703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860032" y="3284984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059832" y="321297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228184" y="393305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851920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580112" y="3212976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716016" y="378904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508104" y="4149080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267744" y="2420888"/>
            <a:ext cx="1008112" cy="423664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Communication</a:t>
            </a:r>
            <a:endParaRPr lang="en-US" sz="1000" dirty="0"/>
          </a:p>
        </p:txBody>
      </p:sp>
      <p:sp>
        <p:nvSpPr>
          <p:cNvPr id="83" name="Rectangle 82"/>
          <p:cNvSpPr/>
          <p:nvPr/>
        </p:nvSpPr>
        <p:spPr>
          <a:xfrm>
            <a:off x="3395869" y="2420888"/>
            <a:ext cx="1008112" cy="423664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Conflicts</a:t>
            </a:r>
            <a:endParaRPr lang="en-US" sz="1000" dirty="0"/>
          </a:p>
        </p:txBody>
      </p:sp>
      <p:sp>
        <p:nvSpPr>
          <p:cNvPr id="84" name="Rectangle 83"/>
          <p:cNvSpPr/>
          <p:nvPr/>
        </p:nvSpPr>
        <p:spPr>
          <a:xfrm>
            <a:off x="4523994" y="2420888"/>
            <a:ext cx="1008112" cy="423664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Database</a:t>
            </a:r>
            <a:endParaRPr lang="en-US" sz="1000" dirty="0"/>
          </a:p>
        </p:txBody>
      </p:sp>
      <p:sp>
        <p:nvSpPr>
          <p:cNvPr id="85" name="Rectangle 84"/>
          <p:cNvSpPr/>
          <p:nvPr/>
        </p:nvSpPr>
        <p:spPr>
          <a:xfrm>
            <a:off x="5652120" y="2420888"/>
            <a:ext cx="1008112" cy="423664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Lifecycle</a:t>
            </a:r>
            <a:endParaRPr lang="en-US" sz="1000" dirty="0"/>
          </a:p>
        </p:txBody>
      </p:sp>
      <p:pic>
        <p:nvPicPr>
          <p:cNvPr id="87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Several approaches</a:t>
            </a:r>
          </a:p>
          <a:p>
            <a:pPr lvl="1"/>
            <a:r>
              <a:rPr lang="en-US" dirty="0" smtClean="0"/>
              <a:t>By synthesis </a:t>
            </a:r>
          </a:p>
          <a:p>
            <a:pPr lvl="1"/>
            <a:r>
              <a:rPr lang="en-US" dirty="0" smtClean="0"/>
              <a:t>By filtering</a:t>
            </a:r>
          </a:p>
          <a:p>
            <a:pPr lvl="1"/>
            <a:r>
              <a:rPr lang="en-US" dirty="0" smtClean="0"/>
              <a:t>By arbitration</a:t>
            </a:r>
          </a:p>
          <a:p>
            <a:pPr lvl="1"/>
            <a:r>
              <a:rPr lang="en-US" dirty="0" smtClean="0"/>
              <a:t>By </a:t>
            </a:r>
            <a:r>
              <a:rPr lang="en-US" dirty="0" err="1" smtClean="0"/>
              <a:t>negociation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To bring flexibility</a:t>
            </a:r>
          </a:p>
          <a:p>
            <a:pPr lvl="1"/>
            <a:endParaRPr lang="en-US" dirty="0"/>
          </a:p>
        </p:txBody>
      </p:sp>
      <p:pic>
        <p:nvPicPr>
          <p:cNvPr id="7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8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16632"/>
            <a:ext cx="1817687" cy="10429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/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Solution? Autonomic Computing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71600" y="4715852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Administrator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3635896" y="2060848"/>
            <a:ext cx="864096" cy="35283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</a:p>
          <a:p>
            <a:pPr algn="ctr"/>
            <a:r>
              <a:rPr lang="en-US" dirty="0" smtClean="0"/>
              <a:t>A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A</a:t>
            </a:r>
          </a:p>
          <a:p>
            <a:pPr algn="ctr"/>
            <a:r>
              <a:rPr lang="en-US" dirty="0" smtClean="0"/>
              <a:t>G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R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2" name="Picture 2" descr="C:\Users\Yoann\AppData\Local\Microsoft\Windows\Temporary Internet Files\Content.IE5\OFZ6DCA7\MC90030356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653136"/>
            <a:ext cx="507484" cy="576064"/>
          </a:xfrm>
          <a:prstGeom prst="rect">
            <a:avLst/>
          </a:prstGeom>
          <a:noFill/>
        </p:spPr>
      </p:pic>
      <p:pic>
        <p:nvPicPr>
          <p:cNvPr id="14" name="Picture 3" descr="C:\Users\Yoann\AppData\Local\Microsoft\Windows\Temporary Internet Files\Content.IE5\M6THCT3H\MC900078748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99592" y="2771636"/>
            <a:ext cx="1269180" cy="1872208"/>
          </a:xfrm>
          <a:prstGeom prst="rect">
            <a:avLst/>
          </a:prstGeom>
          <a:noFill/>
        </p:spPr>
      </p:pic>
      <p:sp>
        <p:nvSpPr>
          <p:cNvPr id="22" name="Flèche gauche 21"/>
          <p:cNvSpPr/>
          <p:nvPr/>
        </p:nvSpPr>
        <p:spPr>
          <a:xfrm flipH="1">
            <a:off x="2411760" y="3573016"/>
            <a:ext cx="1080120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GOALS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Flèche droite 28"/>
          <p:cNvSpPr/>
          <p:nvPr/>
        </p:nvSpPr>
        <p:spPr>
          <a:xfrm>
            <a:off x="4788024" y="5229200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T=15</a:t>
            </a:r>
            <a:endParaRPr lang="en-US" dirty="0"/>
          </a:p>
        </p:txBody>
      </p:sp>
      <p:sp>
        <p:nvSpPr>
          <p:cNvPr id="30" name="ZoneTexte 29"/>
          <p:cNvSpPr txBox="1"/>
          <p:nvPr/>
        </p:nvSpPr>
        <p:spPr>
          <a:xfrm>
            <a:off x="2339752" y="299695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“Lower CPU consumption”</a:t>
            </a:r>
            <a:endParaRPr lang="en-US" sz="1400" dirty="0"/>
          </a:p>
        </p:txBody>
      </p:sp>
      <p:pic>
        <p:nvPicPr>
          <p:cNvPr id="31" name="Picture 5" descr="C:\Users\Yoann\AppData\Local\Microsoft\Windows\Temporary Internet Files\Content.IE5\GQFX8LZY\MC9002172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7" y="5578754"/>
            <a:ext cx="1152128" cy="813233"/>
          </a:xfrm>
          <a:prstGeom prst="rect">
            <a:avLst/>
          </a:prstGeom>
          <a:noFill/>
        </p:spPr>
      </p:pic>
      <p:pic>
        <p:nvPicPr>
          <p:cNvPr id="73732" name="Picture 4" descr="C:\Users\Yoann\AppData\Local\Microsoft\Windows\Temporary Internet Files\Content.IE5\KGA4V66M\MC900299721[1].wmf"/>
          <p:cNvPicPr>
            <a:picLocks noChangeAspect="1" noChangeArrowheads="1"/>
          </p:cNvPicPr>
          <p:nvPr/>
        </p:nvPicPr>
        <p:blipFill>
          <a:blip r:embed="rId7" cstate="print"/>
          <a:srcRect b="12771"/>
          <a:stretch>
            <a:fillRect/>
          </a:stretch>
        </p:blipFill>
        <p:spPr bwMode="auto">
          <a:xfrm>
            <a:off x="3563888" y="908720"/>
            <a:ext cx="864096" cy="1296144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4283968" y="980728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expert</a:t>
            </a:r>
            <a:endParaRPr lang="en-US" dirty="0" smtClean="0"/>
          </a:p>
        </p:txBody>
      </p:sp>
      <p:sp>
        <p:nvSpPr>
          <p:cNvPr id="38" name="Flèche droite 37"/>
          <p:cNvSpPr/>
          <p:nvPr/>
        </p:nvSpPr>
        <p:spPr>
          <a:xfrm rot="10800000">
            <a:off x="4716016" y="4797152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èche droite 38"/>
          <p:cNvSpPr/>
          <p:nvPr/>
        </p:nvSpPr>
        <p:spPr>
          <a:xfrm>
            <a:off x="4644008" y="2780928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Z=3</a:t>
            </a:r>
            <a:endParaRPr lang="en-US" dirty="0"/>
          </a:p>
        </p:txBody>
      </p:sp>
      <p:sp>
        <p:nvSpPr>
          <p:cNvPr id="40" name="Flèche droite 39"/>
          <p:cNvSpPr/>
          <p:nvPr/>
        </p:nvSpPr>
        <p:spPr>
          <a:xfrm rot="10800000">
            <a:off x="4572000" y="2348880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lèche droite 40"/>
          <p:cNvSpPr/>
          <p:nvPr/>
        </p:nvSpPr>
        <p:spPr>
          <a:xfrm rot="10800000">
            <a:off x="2483768" y="4221088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5436096" y="1340768"/>
          <a:ext cx="3356619" cy="2304256"/>
        </p:xfrm>
        <a:graphic>
          <a:graphicData uri="http://schemas.openxmlformats.org/presentationml/2006/ole">
            <p:oleObj spid="_x0000_s438275" name="Visio" r:id="rId8" imgW="4966912" imgH="3410071" progId="Visio.Drawing.11">
              <p:embed/>
            </p:oleObj>
          </a:graphicData>
        </a:graphic>
      </p:graphicFrame>
      <p:grpSp>
        <p:nvGrpSpPr>
          <p:cNvPr id="33" name="Groupe 15"/>
          <p:cNvGrpSpPr/>
          <p:nvPr/>
        </p:nvGrpSpPr>
        <p:grpSpPr>
          <a:xfrm>
            <a:off x="6084168" y="4149080"/>
            <a:ext cx="2007681" cy="1800200"/>
            <a:chOff x="6084168" y="4149080"/>
            <a:chExt cx="2007681" cy="1800200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4168" y="4149080"/>
              <a:ext cx="2007681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5" descr="C:\Users\Yoann\AppData\Local\Microsoft\Windows\Temporary Internet Files\Content.IE5\3OFYQTBW\MC900431583[1]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44208" y="5373216"/>
              <a:ext cx="216024" cy="216024"/>
            </a:xfrm>
            <a:prstGeom prst="rect">
              <a:avLst/>
            </a:prstGeom>
            <a:noFill/>
          </p:spPr>
        </p:pic>
        <p:pic>
          <p:nvPicPr>
            <p:cNvPr id="37" name="Picture 11" descr="http://img.clubic.com/photo/0184736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516216" y="5013176"/>
              <a:ext cx="288032" cy="2889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Several approaches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By synthesis </a:t>
            </a:r>
          </a:p>
          <a:p>
            <a:pPr lvl="1"/>
            <a:r>
              <a:rPr lang="en-US" dirty="0" smtClean="0"/>
              <a:t>By filtering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By arbitration</a:t>
            </a:r>
          </a:p>
          <a:p>
            <a:pPr lvl="1"/>
            <a:r>
              <a:rPr lang="en-US" dirty="0" smtClean="0"/>
              <a:t>By </a:t>
            </a:r>
            <a:r>
              <a:rPr lang="en-US" dirty="0" err="1" smtClean="0"/>
              <a:t>negociation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To bring flexibility</a:t>
            </a:r>
            <a:endParaRPr lang="en-US" dirty="0"/>
          </a:p>
        </p:txBody>
      </p:sp>
      <p:pic>
        <p:nvPicPr>
          <p:cNvPr id="7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sp>
        <p:nvSpPr>
          <p:cNvPr id="8" name="Accolade fermante 7"/>
          <p:cNvSpPr/>
          <p:nvPr/>
        </p:nvSpPr>
        <p:spPr>
          <a:xfrm>
            <a:off x="2915816" y="2204864"/>
            <a:ext cx="216024" cy="1152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colade fermante 8"/>
          <p:cNvSpPr/>
          <p:nvPr/>
        </p:nvSpPr>
        <p:spPr>
          <a:xfrm>
            <a:off x="2915816" y="1700808"/>
            <a:ext cx="216024" cy="4320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3311860" y="1700808"/>
            <a:ext cx="162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execution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3311860" y="2636912"/>
            <a:ext cx="176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execution</a:t>
            </a:r>
            <a:endParaRPr lang="en-US" dirty="0"/>
          </a:p>
        </p:txBody>
      </p:sp>
      <p:pic>
        <p:nvPicPr>
          <p:cNvPr id="13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16632"/>
            <a:ext cx="1817687" cy="10429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Management: By synthesis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 of specialized task to aggregate/select data</a:t>
            </a:r>
            <a:endParaRPr lang="en-US" dirty="0"/>
          </a:p>
        </p:txBody>
      </p:sp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1691680" y="2132856"/>
          <a:ext cx="5624178" cy="3313609"/>
        </p:xfrm>
        <a:graphic>
          <a:graphicData uri="http://schemas.openxmlformats.org/presentationml/2006/ole">
            <p:oleObj spid="_x0000_s101378" name="Visio" r:id="rId4" imgW="3490066" imgH="2055814" progId="Visio.Drawing.11">
              <p:embed/>
            </p:oleObj>
          </a:graphicData>
        </a:graphic>
      </p:graphicFrame>
      <p:pic>
        <p:nvPicPr>
          <p:cNvPr id="8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10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392" y="116633"/>
            <a:ext cx="953591" cy="5471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1619250" y="1916113"/>
          <a:ext cx="5973763" cy="4249737"/>
        </p:xfrm>
        <a:graphic>
          <a:graphicData uri="http://schemas.openxmlformats.org/presentationml/2006/ole">
            <p:oleObj spid="_x0000_s104451" name="Visio" r:id="rId4" imgW="3640693" imgH="2589473" progId="Visio.Drawing.11">
              <p:embed/>
            </p:oleObj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Management: By arbitration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special component decides on the task to be activated on which data</a:t>
            </a:r>
            <a:endParaRPr lang="en-US" dirty="0"/>
          </a:p>
        </p:txBody>
      </p:sp>
      <p:pic>
        <p:nvPicPr>
          <p:cNvPr id="8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10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392" y="116633"/>
            <a:ext cx="953591" cy="5471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1619250" y="1916113"/>
          <a:ext cx="5973763" cy="4249737"/>
        </p:xfrm>
        <a:graphic>
          <a:graphicData uri="http://schemas.openxmlformats.org/presentationml/2006/ole">
            <p:oleObj spid="_x0000_s106498" name="Visio" r:id="rId4" imgW="3640693" imgH="2589473" progId="Visio.Drawing.11">
              <p:embed/>
            </p:oleObj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Management: By arbitration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specialized components decides which task can activate on which data</a:t>
            </a:r>
            <a:endParaRPr lang="en-US" dirty="0"/>
          </a:p>
        </p:txBody>
      </p:sp>
      <p:pic>
        <p:nvPicPr>
          <p:cNvPr id="8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11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392" y="116633"/>
            <a:ext cx="953591" cy="5471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Management: By arbitration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specialized components decides which task can activate on which data</a:t>
            </a:r>
            <a:endParaRPr lang="en-US" dirty="0"/>
          </a:p>
        </p:txBody>
      </p:sp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1619672" y="1916832"/>
          <a:ext cx="5962030" cy="4240764"/>
        </p:xfrm>
        <a:graphic>
          <a:graphicData uri="http://schemas.openxmlformats.org/presentationml/2006/ole">
            <p:oleObj spid="_x0000_s105474" name="Visio" r:id="rId4" imgW="3640693" imgH="2589473" progId="Visio.Drawing.11">
              <p:embed/>
            </p:oleObj>
          </a:graphicData>
        </a:graphic>
      </p:graphicFrame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1619250" y="1916113"/>
          <a:ext cx="5973763" cy="4249737"/>
        </p:xfrm>
        <a:graphic>
          <a:graphicData uri="http://schemas.openxmlformats.org/presentationml/2006/ole">
            <p:oleObj spid="_x0000_s105475" name="Visio" r:id="rId5" imgW="3640693" imgH="2589473" progId="Visio.Drawing.11">
              <p:embed/>
            </p:oleObj>
          </a:graphicData>
        </a:graphic>
      </p:graphicFrame>
      <p:pic>
        <p:nvPicPr>
          <p:cNvPr id="9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11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116633"/>
            <a:ext cx="953591" cy="5471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Management: By arbitration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specialized components decides which task can activate on which data</a:t>
            </a:r>
            <a:endParaRPr lang="en-US" dirty="0"/>
          </a:p>
        </p:txBody>
      </p:sp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1619672" y="1916832"/>
          <a:ext cx="5962030" cy="4240764"/>
        </p:xfrm>
        <a:graphic>
          <a:graphicData uri="http://schemas.openxmlformats.org/presentationml/2006/ole">
            <p:oleObj spid="_x0000_s107522" name="Visio" r:id="rId4" imgW="3640693" imgH="2589473" progId="Visio.Drawing.11">
              <p:embed/>
            </p:oleObj>
          </a:graphicData>
        </a:graphic>
      </p:graphicFrame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1619250" y="1916113"/>
          <a:ext cx="5973763" cy="4249737"/>
        </p:xfrm>
        <a:graphic>
          <a:graphicData uri="http://schemas.openxmlformats.org/presentationml/2006/ole">
            <p:oleObj spid="_x0000_s107523" name="Visio" r:id="rId5" imgW="3640693" imgH="2589473" progId="Visio.Drawing.11">
              <p:embed/>
            </p:oleObj>
          </a:graphicData>
        </a:graphic>
      </p:graphicFrame>
      <p:pic>
        <p:nvPicPr>
          <p:cNvPr id="9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11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116633"/>
            <a:ext cx="953591" cy="5471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Management: By arbitration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66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Implementation can be changed dynamically</a:t>
            </a:r>
            <a:endParaRPr lang="en-US" dirty="0"/>
          </a:p>
        </p:txBody>
      </p:sp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1619672" y="1916832"/>
          <a:ext cx="5962030" cy="4240764"/>
        </p:xfrm>
        <a:graphic>
          <a:graphicData uri="http://schemas.openxmlformats.org/presentationml/2006/ole">
            <p:oleObj spid="_x0000_s518146" name="Visio" r:id="rId4" imgW="3640693" imgH="2589473" progId="Visio.Drawing.11">
              <p:embed/>
            </p:oleObj>
          </a:graphicData>
        </a:graphic>
      </p:graphicFrame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1619250" y="1916113"/>
          <a:ext cx="5973763" cy="4249737"/>
        </p:xfrm>
        <a:graphic>
          <a:graphicData uri="http://schemas.openxmlformats.org/presentationml/2006/ole">
            <p:oleObj spid="_x0000_s518147" name="Visio" r:id="rId5" imgW="3640693" imgH="2589473" progId="Visio.Drawing.11">
              <p:embed/>
            </p:oleObj>
          </a:graphicData>
        </a:graphic>
      </p:graphicFrame>
      <p:pic>
        <p:nvPicPr>
          <p:cNvPr id="9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11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116633"/>
            <a:ext cx="953591" cy="54717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779912" y="1988840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Token based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Management: By arbitration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67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Implementation can be changed dynamically</a:t>
            </a:r>
            <a:endParaRPr lang="en-US" dirty="0"/>
          </a:p>
        </p:txBody>
      </p:sp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1619672" y="1916832"/>
          <a:ext cx="5962030" cy="4240764"/>
        </p:xfrm>
        <a:graphic>
          <a:graphicData uri="http://schemas.openxmlformats.org/presentationml/2006/ole">
            <p:oleObj spid="_x0000_s519170" name="Visio" r:id="rId4" imgW="3640693" imgH="2589473" progId="Visio.Drawing.11">
              <p:embed/>
            </p:oleObj>
          </a:graphicData>
        </a:graphic>
      </p:graphicFrame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1619250" y="1916113"/>
          <a:ext cx="5973763" cy="4249737"/>
        </p:xfrm>
        <a:graphic>
          <a:graphicData uri="http://schemas.openxmlformats.org/presentationml/2006/ole">
            <p:oleObj spid="_x0000_s519171" name="Visio" r:id="rId5" imgW="3640693" imgH="2589473" progId="Visio.Drawing.11">
              <p:embed/>
            </p:oleObj>
          </a:graphicData>
        </a:graphic>
      </p:graphicFrame>
      <p:pic>
        <p:nvPicPr>
          <p:cNvPr id="9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11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116633"/>
            <a:ext cx="953591" cy="54717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779912" y="1988840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Priority based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Management: By arbitration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68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Implementation can be changed dynamically</a:t>
            </a:r>
            <a:endParaRPr lang="en-US" dirty="0"/>
          </a:p>
        </p:txBody>
      </p:sp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1619672" y="1916832"/>
          <a:ext cx="5962030" cy="4240764"/>
        </p:xfrm>
        <a:graphic>
          <a:graphicData uri="http://schemas.openxmlformats.org/presentationml/2006/ole">
            <p:oleObj spid="_x0000_s520194" name="Visio" r:id="rId4" imgW="3640693" imgH="2589473" progId="Visio.Drawing.11">
              <p:embed/>
            </p:oleObj>
          </a:graphicData>
        </a:graphic>
      </p:graphicFrame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1619250" y="1916113"/>
          <a:ext cx="5973763" cy="4249737"/>
        </p:xfrm>
        <a:graphic>
          <a:graphicData uri="http://schemas.openxmlformats.org/presentationml/2006/ole">
            <p:oleObj spid="_x0000_s520195" name="Visio" r:id="rId5" imgW="3640693" imgH="2589473" progId="Visio.Drawing.11">
              <p:embed/>
            </p:oleObj>
          </a:graphicData>
        </a:graphic>
      </p:graphicFrame>
      <p:pic>
        <p:nvPicPr>
          <p:cNvPr id="9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  <p:pic>
        <p:nvPicPr>
          <p:cNvPr id="11" name="Picture 5" descr="C:\Users\Yoann\AppData\Local\Microsoft\Windows\Temporary Internet Files\Content.IE5\WKQSSLPZ\MC900333102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116633"/>
            <a:ext cx="953591" cy="54717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779912" y="1988840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itchFamily="66" charset="0"/>
              </a:rPr>
              <a:t>Inhibition based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69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Autonomic Computing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CEYLAN’s architecture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Task architecture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Control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</a:rPr>
              <a:t>Construction/Adaptation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475656" y="1484784"/>
            <a:ext cx="864096" cy="3528392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</a:p>
          <a:p>
            <a:pPr algn="ctr"/>
            <a:r>
              <a:rPr lang="en-US" dirty="0" smtClean="0"/>
              <a:t>A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A</a:t>
            </a:r>
          </a:p>
          <a:p>
            <a:pPr algn="ctr"/>
            <a:r>
              <a:rPr lang="en-US" dirty="0" smtClean="0"/>
              <a:t>G</a:t>
            </a:r>
          </a:p>
          <a:p>
            <a:pPr algn="ctr"/>
            <a:r>
              <a:rPr lang="en-US" dirty="0" smtClean="0"/>
              <a:t>E</a:t>
            </a:r>
          </a:p>
          <a:p>
            <a:pPr algn="ctr"/>
            <a:r>
              <a:rPr lang="en-US" dirty="0" smtClean="0"/>
              <a:t>R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accent2"/>
                </a:solidFill>
              </a:rPr>
              <a:t>Problem: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How to produce such managers?</a:t>
            </a:r>
            <a:endParaRPr lang="en-US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4098" name="Picture 2" descr="C:\Users\Yoann\AppData\Local\Microsoft\Windows\Temporary Internet Files\Content.IE5\M6THCT3H\MC90007881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628800"/>
            <a:ext cx="2520379" cy="2354481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1691680" y="5282044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This is the purpose of this work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16" name="Picture 2" descr="C:\Users\Yoann\AppData\Local\Microsoft\Windows\Temporary Internet Files\Content.IE5\OFZ6DCA7\MC90030356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221088"/>
            <a:ext cx="507484" cy="576064"/>
          </a:xfrm>
          <a:prstGeom prst="rect">
            <a:avLst/>
          </a:prstGeom>
          <a:noFill/>
        </p:spPr>
      </p:pic>
      <p:grpSp>
        <p:nvGrpSpPr>
          <p:cNvPr id="12" name="Groupe 11"/>
          <p:cNvGrpSpPr/>
          <p:nvPr/>
        </p:nvGrpSpPr>
        <p:grpSpPr>
          <a:xfrm>
            <a:off x="3491880" y="3573016"/>
            <a:ext cx="2158678" cy="1340768"/>
            <a:chOff x="1043608" y="5517232"/>
            <a:chExt cx="2158678" cy="1340768"/>
          </a:xfrm>
        </p:grpSpPr>
        <p:pic>
          <p:nvPicPr>
            <p:cNvPr id="13" name="Picture 5" descr="C:\Users\Yoann\AppData\Local\Microsoft\Windows\Temporary Internet Files\Content.IE5\WKQSSLPZ\MC900360658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608" y="5517232"/>
              <a:ext cx="1798638" cy="1023937"/>
            </a:xfrm>
            <a:prstGeom prst="rect">
              <a:avLst/>
            </a:prstGeom>
            <a:noFill/>
          </p:spPr>
        </p:pic>
        <p:pic>
          <p:nvPicPr>
            <p:cNvPr id="14" name="Picture 5" descr="C:\Users\Yoann\AppData\Local\Microsoft\Windows\Temporary Internet Files\Content.IE5\WKQSSLPZ\MC900360658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96008" y="5669632"/>
              <a:ext cx="1798638" cy="1023937"/>
            </a:xfrm>
            <a:prstGeom prst="rect">
              <a:avLst/>
            </a:prstGeom>
            <a:noFill/>
          </p:spPr>
        </p:pic>
        <p:pic>
          <p:nvPicPr>
            <p:cNvPr id="17" name="Picture 5" descr="C:\Users\Yoann\AppData\Local\Microsoft\Windows\Temporary Internet Files\Content.IE5\WKQSSLPZ\MC900360658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03648" y="5834063"/>
              <a:ext cx="1798638" cy="1023937"/>
            </a:xfrm>
            <a:prstGeom prst="rect">
              <a:avLst/>
            </a:prstGeom>
            <a:noFill/>
          </p:spPr>
        </p:pic>
      </p:grpSp>
      <p:sp>
        <p:nvSpPr>
          <p:cNvPr id="18" name="Rectangle 17"/>
          <p:cNvSpPr/>
          <p:nvPr/>
        </p:nvSpPr>
        <p:spPr>
          <a:xfrm>
            <a:off x="6012160" y="3933056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</a:rPr>
              <a:t>developer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691680" y="5786100"/>
            <a:ext cx="723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We propose a framework to build such systems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70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 smtClean="0"/>
              <a:t>At design time </a:t>
            </a:r>
            <a:r>
              <a:rPr lang="en-US" dirty="0" smtClean="0"/>
              <a:t>the manager is described in terms of task types</a:t>
            </a:r>
          </a:p>
          <a:p>
            <a:pPr lvl="1"/>
            <a:r>
              <a:rPr lang="en-US" dirty="0" smtClean="0"/>
              <a:t>Describing task functionality</a:t>
            </a:r>
          </a:p>
          <a:p>
            <a:pPr lvl="1"/>
            <a:r>
              <a:rPr lang="en-US" dirty="0" smtClean="0"/>
              <a:t>Fully independent from implementation</a:t>
            </a:r>
          </a:p>
          <a:p>
            <a:r>
              <a:rPr lang="en-US" u="sng" dirty="0" smtClean="0"/>
              <a:t>At runtime</a:t>
            </a:r>
          </a:p>
          <a:p>
            <a:pPr lvl="1"/>
            <a:r>
              <a:rPr lang="en-US" dirty="0" smtClean="0"/>
              <a:t>Administrator modifies targeted manager model if necessary</a:t>
            </a:r>
          </a:p>
          <a:p>
            <a:pPr lvl="1"/>
            <a:r>
              <a:rPr lang="en-US" dirty="0" smtClean="0"/>
              <a:t>Construction module is responsible for instantiating this model</a:t>
            </a:r>
          </a:p>
          <a:p>
            <a:pPr lvl="2"/>
            <a:r>
              <a:rPr lang="en-US" dirty="0" smtClean="0"/>
              <a:t>Implementation discovery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Construction</a:t>
            </a:r>
            <a:endParaRPr lang="en-US" dirty="0"/>
          </a:p>
        </p:txBody>
      </p:sp>
      <p:pic>
        <p:nvPicPr>
          <p:cNvPr id="11" name="Picture 3" descr="C:\Users\Yoann\AppData\Local\Microsoft\Windows\Temporary Internet Files\Content.IE5\M6THCT3H\MC90007874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372200" y="1124744"/>
            <a:ext cx="683405" cy="1008112"/>
          </a:xfrm>
          <a:prstGeom prst="rect">
            <a:avLst/>
          </a:prstGeom>
          <a:noFill/>
        </p:spPr>
      </p:pic>
      <p:sp>
        <p:nvSpPr>
          <p:cNvPr id="12" name="Flèche vers le bas 11"/>
          <p:cNvSpPr/>
          <p:nvPr/>
        </p:nvSpPr>
        <p:spPr>
          <a:xfrm>
            <a:off x="6624228" y="2348880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76156" y="3140968"/>
            <a:ext cx="17281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Construction Module</a:t>
            </a:r>
            <a:endParaRPr lang="en-US" dirty="0"/>
          </a:p>
        </p:txBody>
      </p:sp>
      <p:sp>
        <p:nvSpPr>
          <p:cNvPr id="14" name="Double flèche verticale 13"/>
          <p:cNvSpPr/>
          <p:nvPr/>
        </p:nvSpPr>
        <p:spPr>
          <a:xfrm>
            <a:off x="6624228" y="3717032"/>
            <a:ext cx="432048" cy="8640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e 30"/>
          <p:cNvGrpSpPr/>
          <p:nvPr/>
        </p:nvGrpSpPr>
        <p:grpSpPr>
          <a:xfrm>
            <a:off x="5957900" y="4797152"/>
            <a:ext cx="1764704" cy="864096"/>
            <a:chOff x="4607496" y="4797152"/>
            <a:chExt cx="4536504" cy="1728192"/>
          </a:xfrm>
        </p:grpSpPr>
        <p:sp>
          <p:nvSpPr>
            <p:cNvPr id="15" name="Rectangle 14"/>
            <p:cNvSpPr/>
            <p:nvPr/>
          </p:nvSpPr>
          <p:spPr>
            <a:xfrm>
              <a:off x="4607496" y="4797152"/>
              <a:ext cx="4536504" cy="172819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onnecteur droit avec flèche 15"/>
            <p:cNvCxnSpPr>
              <a:endCxn id="24" idx="1"/>
            </p:cNvCxnSpPr>
            <p:nvPr/>
          </p:nvCxnSpPr>
          <p:spPr>
            <a:xfrm rot="5400000" flipH="1" flipV="1">
              <a:off x="5002125" y="5098713"/>
              <a:ext cx="482996" cy="45593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>
              <a:stCxn id="24" idx="3"/>
              <a:endCxn id="21" idx="1"/>
            </p:cNvCxnSpPr>
            <p:nvPr/>
          </p:nvCxnSpPr>
          <p:spPr>
            <a:xfrm>
              <a:off x="5831632" y="5085184"/>
              <a:ext cx="504056" cy="648072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>
              <a:stCxn id="21" idx="3"/>
              <a:endCxn id="22" idx="1"/>
            </p:cNvCxnSpPr>
            <p:nvPr/>
          </p:nvCxnSpPr>
          <p:spPr>
            <a:xfrm flipV="1">
              <a:off x="6695728" y="5085184"/>
              <a:ext cx="576064" cy="648072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stCxn id="22" idx="3"/>
              <a:endCxn id="23" idx="1"/>
            </p:cNvCxnSpPr>
            <p:nvPr/>
          </p:nvCxnSpPr>
          <p:spPr>
            <a:xfrm>
              <a:off x="7631832" y="5085184"/>
              <a:ext cx="720080" cy="864096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751512" y="5589240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335688" y="5589240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71792" y="4941168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351912" y="5805264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71592" y="4941168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27576" y="5877272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91672" y="6093296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07696" y="5013176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83760" y="6021288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31832" y="5805264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51912" y="5085184"/>
              <a:ext cx="36004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7236296" y="220486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Targeted Manager (ADL)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7236296" y="3933056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Model@Runtime</a:t>
            </a:r>
            <a:endParaRPr lang="en-US" dirty="0"/>
          </a:p>
        </p:txBody>
      </p:sp>
      <p:pic>
        <p:nvPicPr>
          <p:cNvPr id="35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71</a:t>
            </a:fld>
            <a:endParaRPr lang="fr-FR" dirty="0"/>
          </a:p>
        </p:txBody>
      </p:sp>
      <p:pic>
        <p:nvPicPr>
          <p:cNvPr id="108546" name="Picture 2" descr="C:\Users\Yoann\Desktop\THESE\FINALISATION\ANGLAIS\images\Framework\Construc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6611099" cy="4464496"/>
          </a:xfrm>
          <a:prstGeom prst="rect">
            <a:avLst/>
          </a:prstGeom>
          <a:noFill/>
        </p:spPr>
      </p:pic>
      <p:pic>
        <p:nvPicPr>
          <p:cNvPr id="7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72</a:t>
            </a:fld>
            <a:endParaRPr lang="fr-FR" dirty="0"/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1907704" y="1052736"/>
          <a:ext cx="5524078" cy="4894687"/>
        </p:xfrm>
        <a:graphic>
          <a:graphicData uri="http://schemas.openxmlformats.org/presentationml/2006/ole">
            <p:oleObj spid="_x0000_s109570" name="Visio" r:id="rId4" imgW="3372101" imgH="2987355" progId="Visio.Drawing.11">
              <p:embed/>
            </p:oleObj>
          </a:graphicData>
        </a:graphic>
      </p:graphicFrame>
      <p:pic>
        <p:nvPicPr>
          <p:cNvPr id="7" name="Picture 4" descr="C:\Users\Yoann\AppData\Local\Microsoft\Windows\Temporary Internet Files\Content.IE5\KGA4V66M\MC9001497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93" y="6093296"/>
            <a:ext cx="849103" cy="6381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73</a:t>
            </a:fld>
            <a:endParaRPr lang="fr-FR" dirty="0"/>
          </a:p>
        </p:txBody>
      </p:sp>
      <p:pic>
        <p:nvPicPr>
          <p:cNvPr id="227330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04664"/>
            <a:ext cx="1570131" cy="2016224"/>
          </a:xfrm>
          <a:prstGeom prst="rect">
            <a:avLst/>
          </a:prstGeom>
          <a:noFill/>
        </p:spPr>
      </p:pic>
      <p:pic>
        <p:nvPicPr>
          <p:cNvPr id="227331" name="Picture 3" descr="C:\Users\Yoann\AppData\Local\Microsoft\Windows\Temporary Internet Files\Content.IE5\73VAD7ZQ\MC900325990[1].wmf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1331640" y="3068960"/>
            <a:ext cx="810165" cy="80600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139952" y="4437112"/>
            <a:ext cx="4104456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79912" y="45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</a:rPr>
              <a:t>CEYLAN’s implementation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Application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74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Fully functional implementation</a:t>
            </a:r>
          </a:p>
          <a:p>
            <a:pPr lvl="1"/>
            <a:r>
              <a:rPr lang="en-US" dirty="0" smtClean="0"/>
              <a:t>10000 lines of java code + 6000 for HMI</a:t>
            </a:r>
          </a:p>
          <a:p>
            <a:r>
              <a:rPr lang="en-US" dirty="0" smtClean="0"/>
              <a:t>Extensible implementation of each modules</a:t>
            </a:r>
          </a:p>
          <a:p>
            <a:pPr lvl="1"/>
            <a:r>
              <a:rPr lang="en-US" dirty="0" smtClean="0"/>
              <a:t>Scheduler, port, arbiter…</a:t>
            </a:r>
          </a:p>
          <a:p>
            <a:pPr lvl="1"/>
            <a:r>
              <a:rPr lang="en-US" dirty="0" smtClean="0"/>
              <a:t>Basis for new implementation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</a:t>
            </a:r>
            <a:endParaRPr lang="en-US" dirty="0"/>
          </a:p>
        </p:txBody>
      </p:sp>
      <p:pic>
        <p:nvPicPr>
          <p:cNvPr id="113666" name="Picture 2" descr="C:\Users\Yoann\Desktop\THESE\FINALISATION\ANGLAIS\images\Réalisation\Runtime\Debug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127" y="1340768"/>
            <a:ext cx="440189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pic>
        <p:nvPicPr>
          <p:cNvPr id="7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Service-Oriented Component Model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75</a:t>
            </a:fld>
            <a:endParaRPr lang="fr-FR" dirty="0"/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683568" y="1916832"/>
          <a:ext cx="7878481" cy="3168352"/>
        </p:xfrm>
        <a:graphic>
          <a:graphicData uri="http://schemas.openxmlformats.org/presentationml/2006/ole">
            <p:oleObj spid="_x0000_s110594" name="Visio" r:id="rId4" imgW="3245229" imgH="1305669" progId="Visio.Drawing.11">
              <p:embed/>
            </p:oleObj>
          </a:graphicData>
        </a:graphic>
      </p:graphicFrame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XML based ADL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76</a:t>
            </a:fld>
            <a:endParaRPr lang="fr-FR" dirty="0"/>
          </a:p>
        </p:txBody>
      </p:sp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  <p:graphicFrame>
        <p:nvGraphicFramePr>
          <p:cNvPr id="215043" name="Object 3"/>
          <p:cNvGraphicFramePr>
            <a:graphicFrameLocks noChangeAspect="1"/>
          </p:cNvGraphicFramePr>
          <p:nvPr/>
        </p:nvGraphicFramePr>
        <p:xfrm>
          <a:off x="251520" y="3573016"/>
          <a:ext cx="8616950" cy="2735262"/>
        </p:xfrm>
        <a:graphic>
          <a:graphicData uri="http://schemas.openxmlformats.org/presentationml/2006/ole">
            <p:oleObj spid="_x0000_s215043" name="Visio" r:id="rId5" imgW="4668627" imgH="1482475" progId="Visio.Drawing.11">
              <p:embed/>
            </p:oleObj>
          </a:graphicData>
        </a:graphic>
      </p:graphicFrame>
      <p:graphicFrame>
        <p:nvGraphicFramePr>
          <p:cNvPr id="215044" name="Object 4"/>
          <p:cNvGraphicFramePr>
            <a:graphicFrameLocks noChangeAspect="1"/>
          </p:cNvGraphicFramePr>
          <p:nvPr/>
        </p:nvGraphicFramePr>
        <p:xfrm>
          <a:off x="827584" y="1124744"/>
          <a:ext cx="7129463" cy="1822450"/>
        </p:xfrm>
        <a:graphic>
          <a:graphicData uri="http://schemas.openxmlformats.org/presentationml/2006/ole">
            <p:oleObj spid="_x0000_s215044" name="Visio" r:id="rId6" imgW="3984057" imgH="1019539" progId="Visio.Drawing.11">
              <p:embed/>
            </p:oleObj>
          </a:graphicData>
        </a:graphic>
      </p:graphicFrame>
      <p:cxnSp>
        <p:nvCxnSpPr>
          <p:cNvPr id="10" name="Connecteur droit 9"/>
          <p:cNvCxnSpPr/>
          <p:nvPr/>
        </p:nvCxnSpPr>
        <p:spPr>
          <a:xfrm>
            <a:off x="395536" y="3356992"/>
            <a:ext cx="835292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452320" y="2996952"/>
            <a:ext cx="147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7452320" y="3356992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 HMI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77</a:t>
            </a:fld>
            <a:endParaRPr lang="fr-FR" dirty="0"/>
          </a:p>
        </p:txBody>
      </p:sp>
      <p:pic>
        <p:nvPicPr>
          <p:cNvPr id="112642" name="Picture 2" descr="C:\Users\Yoann\Desktop\THESE\FINALISATION\ANGLAIS\images\Réalisation\Runtime\Debug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6480720" cy="5194702"/>
          </a:xfrm>
          <a:prstGeom prst="rect">
            <a:avLst/>
          </a:prstGeom>
          <a:noFill/>
        </p:spPr>
      </p:pic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 HMI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78</a:t>
            </a:fld>
            <a:endParaRPr lang="fr-FR" dirty="0"/>
          </a:p>
        </p:txBody>
      </p:sp>
      <p:pic>
        <p:nvPicPr>
          <p:cNvPr id="114690" name="Picture 2" descr="C:\Users\Yoann\Desktop\THESE\FINALISATION\ANGLAIS\images\Réalisation\Runtime\Task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6483256" cy="5184576"/>
          </a:xfrm>
          <a:prstGeom prst="rect">
            <a:avLst/>
          </a:prstGeom>
          <a:noFill/>
        </p:spPr>
      </p:pic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 HMI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79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Assisted creation of tasks, task types and data types</a:t>
            </a:r>
            <a:endParaRPr lang="en-US" dirty="0"/>
          </a:p>
        </p:txBody>
      </p:sp>
      <p:pic>
        <p:nvPicPr>
          <p:cNvPr id="115714" name="Picture 2" descr="C:\Users\Yoann\Desktop\THESE\FINALISATION\ANGLAIS\images\Réalisation\DataTypeCre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348880"/>
            <a:ext cx="2337024" cy="2814732"/>
          </a:xfrm>
          <a:prstGeom prst="rect">
            <a:avLst/>
          </a:prstGeom>
          <a:noFill/>
        </p:spPr>
      </p:pic>
      <p:pic>
        <p:nvPicPr>
          <p:cNvPr id="115716" name="Picture 4" descr="C:\Users\Yoann\Desktop\THESE\FINALISATION\ANGLAIS\images\Réalisation\TaskCompositeCrea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92896"/>
            <a:ext cx="4320480" cy="2582754"/>
          </a:xfrm>
          <a:prstGeom prst="rect">
            <a:avLst/>
          </a:prstGeom>
          <a:noFill/>
        </p:spPr>
      </p:pic>
      <p:pic>
        <p:nvPicPr>
          <p:cNvPr id="8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Autonomic Computing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CEYLAN’s architecture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80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Autonomic Computing</a:t>
            </a:r>
          </a:p>
          <a:p>
            <a:r>
              <a:rPr lang="en-US" dirty="0" smtClean="0"/>
              <a:t>Proposition</a:t>
            </a:r>
          </a:p>
          <a:p>
            <a:r>
              <a:rPr lang="en-US" dirty="0" smtClean="0"/>
              <a:t>CEYLAN’s architecture</a:t>
            </a:r>
          </a:p>
          <a:p>
            <a:r>
              <a:rPr lang="en-US" dirty="0" smtClean="0"/>
              <a:t>Validation</a:t>
            </a:r>
          </a:p>
          <a:p>
            <a:pPr lvl="1"/>
            <a:r>
              <a:rPr lang="en-US" dirty="0" smtClean="0"/>
              <a:t>CEYLAN’s implementation</a:t>
            </a:r>
          </a:p>
          <a:p>
            <a:pPr lvl="1"/>
            <a:r>
              <a:rPr lang="en-US" u="sng" dirty="0" smtClean="0">
                <a:solidFill>
                  <a:srgbClr val="0070C0"/>
                </a:solidFill>
              </a:rPr>
              <a:t>Application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Intrusion Monitoring Application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81</a:t>
            </a:fld>
            <a:endParaRPr lang="fr-FR" dirty="0"/>
          </a:p>
        </p:txBody>
      </p:sp>
      <p:pic>
        <p:nvPicPr>
          <p:cNvPr id="116738" name="Picture 2" descr="C:\Users\Yoann\Desktop\THESE\FINALISATION\ANGLAIS\images\Validation\Applic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556792"/>
            <a:ext cx="6258608" cy="4308202"/>
          </a:xfrm>
          <a:prstGeom prst="rect">
            <a:avLst/>
          </a:prstGeom>
          <a:noFill/>
        </p:spPr>
      </p:pic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objectives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82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Disk Management</a:t>
            </a:r>
          </a:p>
          <a:p>
            <a:pPr lvl="1"/>
            <a:r>
              <a:rPr lang="en-US" dirty="0" smtClean="0"/>
              <a:t>CPU Management</a:t>
            </a:r>
          </a:p>
          <a:p>
            <a:pPr lvl="1"/>
            <a:r>
              <a:rPr lang="en-US" dirty="0" smtClean="0"/>
              <a:t>Battery Management</a:t>
            </a:r>
          </a:p>
          <a:p>
            <a:pPr lvl="1"/>
            <a:r>
              <a:rPr lang="en-US" dirty="0" smtClean="0"/>
              <a:t>Calibration,…</a:t>
            </a:r>
          </a:p>
          <a:p>
            <a:r>
              <a:rPr lang="en-US" dirty="0" smtClean="0"/>
              <a:t>Progressive construction of the manager by integration of the different concerns</a:t>
            </a:r>
          </a:p>
          <a:p>
            <a:pPr lvl="1"/>
            <a:r>
              <a:rPr lang="en-US" dirty="0" smtClean="0"/>
              <a:t>Implementation in isolation</a:t>
            </a:r>
          </a:p>
        </p:txBody>
      </p:sp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Managed Application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83</a:t>
            </a:fld>
            <a:endParaRPr lang="fr-FR" dirty="0"/>
          </a:p>
        </p:txBody>
      </p:sp>
      <p:pic>
        <p:nvPicPr>
          <p:cNvPr id="117763" name="Picture 3" descr="C:\Users\Yoann\Desktop\THESE\FINALISATION\ANGLAIS\images\Validation\c1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8496945" cy="4248472"/>
          </a:xfrm>
          <a:prstGeom prst="rect">
            <a:avLst/>
          </a:prstGeom>
          <a:noFill/>
        </p:spPr>
      </p:pic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779912" y="580526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ALARM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CPU+Disk</a:t>
            </a:r>
            <a:r>
              <a:rPr lang="en-US" dirty="0" smtClean="0"/>
              <a:t> Management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84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Goal :</a:t>
            </a:r>
          </a:p>
          <a:p>
            <a:pPr lvl="1"/>
            <a:r>
              <a:rPr lang="en-US" dirty="0" smtClean="0"/>
              <a:t>Use less CPU if possible </a:t>
            </a:r>
          </a:p>
          <a:p>
            <a:pPr lvl="2"/>
            <a:r>
              <a:rPr lang="en-US" dirty="0" smtClean="0"/>
              <a:t>CPU friendly detector</a:t>
            </a:r>
          </a:p>
          <a:p>
            <a:pPr lvl="1"/>
            <a:r>
              <a:rPr lang="en-US" dirty="0" smtClean="0"/>
              <a:t>Delete old images from storage</a:t>
            </a:r>
            <a:endParaRPr lang="en-US" dirty="0"/>
          </a:p>
        </p:txBody>
      </p:sp>
      <p:graphicFrame>
        <p:nvGraphicFramePr>
          <p:cNvPr id="294915" name="Object 3"/>
          <p:cNvGraphicFramePr>
            <a:graphicFrameLocks noChangeAspect="1"/>
          </p:cNvGraphicFramePr>
          <p:nvPr/>
        </p:nvGraphicFramePr>
        <p:xfrm>
          <a:off x="2483768" y="3068960"/>
          <a:ext cx="4186009" cy="2880320"/>
        </p:xfrm>
        <a:graphic>
          <a:graphicData uri="http://schemas.openxmlformats.org/presentationml/2006/ole">
            <p:oleObj spid="_x0000_s294915" name="Visio" r:id="rId4" imgW="4769045" imgH="3281043" progId="Visio.Drawing.11">
              <p:embed/>
            </p:oleObj>
          </a:graphicData>
        </a:graphic>
      </p:graphicFrame>
      <p:pic>
        <p:nvPicPr>
          <p:cNvPr id="65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CPU+Disk</a:t>
            </a:r>
            <a:r>
              <a:rPr lang="en-US" dirty="0" smtClean="0"/>
              <a:t> Management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85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Goal :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Use less CPU if possible </a:t>
            </a:r>
          </a:p>
          <a:p>
            <a:pPr lvl="2"/>
            <a:r>
              <a:rPr lang="en-US" dirty="0" smtClean="0"/>
              <a:t>CPU friendly detector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Delete old images from storage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9979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699792" y="342900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516216" y="342900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516216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483768" y="3284984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à coins arrondis 47"/>
          <p:cNvSpPr/>
          <p:nvPr/>
        </p:nvSpPr>
        <p:spPr>
          <a:xfrm rot="5400000">
            <a:off x="4608004" y="3681028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Intrusion Monitoring</a:t>
            </a:r>
            <a:endParaRPr lang="en-US" dirty="0"/>
          </a:p>
        </p:txBody>
      </p:sp>
      <p:sp>
        <p:nvSpPr>
          <p:cNvPr id="49" name="Triangle isocèle 48"/>
          <p:cNvSpPr/>
          <p:nvPr/>
        </p:nvSpPr>
        <p:spPr>
          <a:xfrm flipH="1">
            <a:off x="2771800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isocèle 49"/>
          <p:cNvSpPr/>
          <p:nvPr/>
        </p:nvSpPr>
        <p:spPr>
          <a:xfrm flipH="1">
            <a:off x="3275856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isocèle 50"/>
          <p:cNvSpPr/>
          <p:nvPr/>
        </p:nvSpPr>
        <p:spPr>
          <a:xfrm flipH="1" flipV="1">
            <a:off x="6084168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isocèle 51"/>
          <p:cNvSpPr/>
          <p:nvPr/>
        </p:nvSpPr>
        <p:spPr>
          <a:xfrm flipH="1" flipV="1">
            <a:off x="6588224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cteur droit avec flèche 58"/>
          <p:cNvCxnSpPr>
            <a:stCxn id="49" idx="0"/>
            <a:endCxn id="37" idx="2"/>
          </p:cNvCxnSpPr>
          <p:nvPr/>
        </p:nvCxnSpPr>
        <p:spPr>
          <a:xfrm rot="5400000" flipH="1" flipV="1">
            <a:off x="2555776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>
            <a:stCxn id="41" idx="2"/>
            <a:endCxn id="52" idx="3"/>
          </p:cNvCxnSpPr>
          <p:nvPr/>
        </p:nvCxnSpPr>
        <p:spPr>
          <a:xfrm rot="5400000">
            <a:off x="6372200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37" idx="0"/>
            <a:endCxn id="38" idx="2"/>
          </p:cNvCxnSpPr>
          <p:nvPr/>
        </p:nvCxnSpPr>
        <p:spPr>
          <a:xfrm rot="5400000" flipH="1" flipV="1">
            <a:off x="2483768" y="4113076"/>
            <a:ext cx="792088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stCxn id="38" idx="3"/>
            <a:endCxn id="39" idx="1"/>
          </p:cNvCxnSpPr>
          <p:nvPr/>
        </p:nvCxnSpPr>
        <p:spPr>
          <a:xfrm>
            <a:off x="3059832" y="3573016"/>
            <a:ext cx="3456384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>
            <a:stCxn id="39" idx="2"/>
            <a:endCxn id="41" idx="0"/>
          </p:cNvCxnSpPr>
          <p:nvPr/>
        </p:nvCxnSpPr>
        <p:spPr>
          <a:xfrm rot="5400000">
            <a:off x="6300192" y="4113076"/>
            <a:ext cx="792088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3203848" y="4509120"/>
            <a:ext cx="360040" cy="288032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3203848" y="3717032"/>
            <a:ext cx="360040" cy="288032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6012160" y="3717032"/>
            <a:ext cx="360040" cy="288032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6012160" y="4509120"/>
            <a:ext cx="360040" cy="288032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89" name="Connecteur droit avec flèche 88"/>
          <p:cNvCxnSpPr>
            <a:stCxn id="85" idx="0"/>
            <a:endCxn id="86" idx="2"/>
          </p:cNvCxnSpPr>
          <p:nvPr/>
        </p:nvCxnSpPr>
        <p:spPr>
          <a:xfrm rot="5400000" flipH="1" flipV="1">
            <a:off x="3131840" y="4257092"/>
            <a:ext cx="504056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86" idx="3"/>
            <a:endCxn id="87" idx="1"/>
          </p:cNvCxnSpPr>
          <p:nvPr/>
        </p:nvCxnSpPr>
        <p:spPr>
          <a:xfrm>
            <a:off x="3563888" y="3861048"/>
            <a:ext cx="2448272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>
            <a:stCxn id="87" idx="2"/>
            <a:endCxn id="88" idx="0"/>
          </p:cNvCxnSpPr>
          <p:nvPr/>
        </p:nvCxnSpPr>
        <p:spPr>
          <a:xfrm rot="5400000">
            <a:off x="5940152" y="4257092"/>
            <a:ext cx="504056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>
            <a:stCxn id="50" idx="0"/>
            <a:endCxn id="85" idx="2"/>
          </p:cNvCxnSpPr>
          <p:nvPr/>
        </p:nvCxnSpPr>
        <p:spPr>
          <a:xfrm rot="5400000" flipH="1" flipV="1">
            <a:off x="3059832" y="5121188"/>
            <a:ext cx="648072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>
            <a:stCxn id="88" idx="2"/>
            <a:endCxn id="51" idx="3"/>
          </p:cNvCxnSpPr>
          <p:nvPr/>
        </p:nvCxnSpPr>
        <p:spPr>
          <a:xfrm rot="5400000">
            <a:off x="5868144" y="5121188"/>
            <a:ext cx="648072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99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CPU+Disk</a:t>
            </a:r>
            <a:r>
              <a:rPr lang="en-US" dirty="0" smtClean="0"/>
              <a:t> Management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86</a:t>
            </a:fld>
            <a:endParaRPr lang="fr-FR" dirty="0"/>
          </a:p>
        </p:txBody>
      </p:sp>
      <p:pic>
        <p:nvPicPr>
          <p:cNvPr id="118786" name="Picture 2" descr="C:\Users\Yoann\Desktop\THESE\FINALISATION\ANGLAIS\images\Validation\c2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8172400" cy="4086200"/>
          </a:xfrm>
          <a:prstGeom prst="rect">
            <a:avLst/>
          </a:prstGeom>
          <a:noFill/>
        </p:spPr>
      </p:pic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blocked tasks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87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Solution:</a:t>
            </a:r>
          </a:p>
          <a:p>
            <a:pPr lvl="1"/>
            <a:r>
              <a:rPr lang="en-US" dirty="0" smtClean="0"/>
              <a:t>Replace blocked tasks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69979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699792" y="342900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516216" y="342900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516216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483768" y="3284984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à coins arrondis 47"/>
          <p:cNvSpPr/>
          <p:nvPr/>
        </p:nvSpPr>
        <p:spPr>
          <a:xfrm rot="5400000">
            <a:off x="4608004" y="3681028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Intrusion Monitoring</a:t>
            </a:r>
            <a:endParaRPr lang="en-US" dirty="0"/>
          </a:p>
        </p:txBody>
      </p:sp>
      <p:sp>
        <p:nvSpPr>
          <p:cNvPr id="49" name="Triangle isocèle 48"/>
          <p:cNvSpPr/>
          <p:nvPr/>
        </p:nvSpPr>
        <p:spPr>
          <a:xfrm flipH="1">
            <a:off x="2771800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isocèle 49"/>
          <p:cNvSpPr/>
          <p:nvPr/>
        </p:nvSpPr>
        <p:spPr>
          <a:xfrm flipH="1">
            <a:off x="3275856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isocèle 50"/>
          <p:cNvSpPr/>
          <p:nvPr/>
        </p:nvSpPr>
        <p:spPr>
          <a:xfrm flipH="1" flipV="1">
            <a:off x="6084168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isocèle 51"/>
          <p:cNvSpPr/>
          <p:nvPr/>
        </p:nvSpPr>
        <p:spPr>
          <a:xfrm flipH="1" flipV="1">
            <a:off x="6588224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cteur droit avec flèche 58"/>
          <p:cNvCxnSpPr>
            <a:stCxn id="49" idx="0"/>
            <a:endCxn id="37" idx="2"/>
          </p:cNvCxnSpPr>
          <p:nvPr/>
        </p:nvCxnSpPr>
        <p:spPr>
          <a:xfrm rot="5400000" flipH="1" flipV="1">
            <a:off x="2555776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>
            <a:stCxn id="41" idx="2"/>
            <a:endCxn id="52" idx="3"/>
          </p:cNvCxnSpPr>
          <p:nvPr/>
        </p:nvCxnSpPr>
        <p:spPr>
          <a:xfrm rot="5400000">
            <a:off x="6372200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37" idx="0"/>
            <a:endCxn id="38" idx="2"/>
          </p:cNvCxnSpPr>
          <p:nvPr/>
        </p:nvCxnSpPr>
        <p:spPr>
          <a:xfrm rot="5400000" flipH="1" flipV="1">
            <a:off x="2483768" y="4113076"/>
            <a:ext cx="792088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stCxn id="38" idx="3"/>
            <a:endCxn id="39" idx="1"/>
          </p:cNvCxnSpPr>
          <p:nvPr/>
        </p:nvCxnSpPr>
        <p:spPr>
          <a:xfrm>
            <a:off x="3059832" y="3573016"/>
            <a:ext cx="3456384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>
            <a:stCxn id="39" idx="2"/>
            <a:endCxn id="41" idx="0"/>
          </p:cNvCxnSpPr>
          <p:nvPr/>
        </p:nvCxnSpPr>
        <p:spPr>
          <a:xfrm rot="5400000">
            <a:off x="6300192" y="4113076"/>
            <a:ext cx="792088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96964" name="Picture 4" descr="C:\Users\Yoann\AppData\Local\Microsoft\Windows\Temporary Internet Files\Content.IE5\73VAD7ZQ\MM900283857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379" y="3356992"/>
            <a:ext cx="698901" cy="432048"/>
          </a:xfrm>
          <a:prstGeom prst="rect">
            <a:avLst/>
          </a:prstGeom>
          <a:noFill/>
        </p:spPr>
      </p:pic>
      <p:pic>
        <p:nvPicPr>
          <p:cNvPr id="33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Auto-replaced blocked tasks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88</a:t>
            </a:fld>
            <a:endParaRPr lang="fr-FR" dirty="0"/>
          </a:p>
        </p:txBody>
      </p:sp>
      <p:pic>
        <p:nvPicPr>
          <p:cNvPr id="120834" name="Picture 2" descr="C:\Users\Yoann\Desktop\THESE\FINALISATION\ANGLAIS\images\Validation\c4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8640961" cy="4320480"/>
          </a:xfrm>
          <a:prstGeom prst="rect">
            <a:avLst/>
          </a:prstGeom>
          <a:noFill/>
        </p:spPr>
      </p:pic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  <p:pic>
        <p:nvPicPr>
          <p:cNvPr id="7" name="Picture 4" descr="C:\Users\Yoann\AppData\Local\Microsoft\Windows\Temporary Internet Files\Content.IE5\73VAD7ZQ\MM900283857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356992"/>
            <a:ext cx="698901" cy="432048"/>
          </a:xfrm>
          <a:prstGeom prst="rect">
            <a:avLst/>
          </a:prstGeom>
          <a:noFill/>
        </p:spPr>
      </p:pic>
      <p:pic>
        <p:nvPicPr>
          <p:cNvPr id="297989" name="Picture 5" descr="C:\Users\Yoann\AppData\Local\Microsoft\Windows\Temporary Internet Files\Content.IE5\WKQSSLPZ\MM900041102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779912" y="908720"/>
            <a:ext cx="1081525" cy="65144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e 35"/>
          <p:cNvSpPr/>
          <p:nvPr/>
        </p:nvSpPr>
        <p:spPr>
          <a:xfrm>
            <a:off x="5652120" y="3068960"/>
            <a:ext cx="1368152" cy="1080120"/>
          </a:xfrm>
          <a:prstGeom prst="ellipse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try to use compression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89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Goal: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Use </a:t>
            </a:r>
            <a:r>
              <a:rPr lang="en-US" dirty="0" smtClean="0">
                <a:solidFill>
                  <a:srgbClr val="00B050"/>
                </a:solidFill>
              </a:rPr>
              <a:t>compression</a:t>
            </a:r>
            <a:r>
              <a:rPr lang="en-US" dirty="0" smtClean="0">
                <a:solidFill>
                  <a:schemeClr val="tx1"/>
                </a:solidFill>
              </a:rPr>
              <a:t> when effective, </a:t>
            </a:r>
            <a:r>
              <a:rPr lang="en-US" dirty="0" smtClean="0">
                <a:solidFill>
                  <a:schemeClr val="accent3"/>
                </a:solidFill>
              </a:rPr>
              <a:t>erase</a:t>
            </a:r>
            <a:r>
              <a:rPr lang="en-US" dirty="0" smtClean="0">
                <a:solidFill>
                  <a:schemeClr val="tx1"/>
                </a:solidFill>
              </a:rPr>
              <a:t> otherwise</a:t>
            </a:r>
          </a:p>
          <a:p>
            <a:r>
              <a:rPr lang="en-US" dirty="0" smtClean="0"/>
              <a:t>Solution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Token based arbiter</a:t>
            </a:r>
          </a:p>
          <a:p>
            <a:pPr lvl="2"/>
            <a:endParaRPr lang="en-US" dirty="0" smtClean="0">
              <a:solidFill>
                <a:srgbClr val="00B05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9979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699792" y="342900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516216" y="3429000"/>
            <a:ext cx="360040" cy="288032"/>
          </a:xfrm>
          <a:prstGeom prst="rect">
            <a:avLst/>
          </a:prstGeom>
          <a:solidFill>
            <a:schemeClr val="accent3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516216" y="4509120"/>
            <a:ext cx="360040" cy="288032"/>
          </a:xfrm>
          <a:prstGeom prst="rect">
            <a:avLst/>
          </a:prstGeom>
          <a:solidFill>
            <a:schemeClr val="accent3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483768" y="3284984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à coins arrondis 47"/>
          <p:cNvSpPr/>
          <p:nvPr/>
        </p:nvSpPr>
        <p:spPr>
          <a:xfrm rot="5400000">
            <a:off x="4608004" y="3681028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Intrusion Monitoring</a:t>
            </a:r>
            <a:endParaRPr lang="en-US" dirty="0"/>
          </a:p>
        </p:txBody>
      </p:sp>
      <p:sp>
        <p:nvSpPr>
          <p:cNvPr id="49" name="Triangle isocèle 48"/>
          <p:cNvSpPr/>
          <p:nvPr/>
        </p:nvSpPr>
        <p:spPr>
          <a:xfrm flipH="1">
            <a:off x="2771800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isocèle 49"/>
          <p:cNvSpPr/>
          <p:nvPr/>
        </p:nvSpPr>
        <p:spPr>
          <a:xfrm flipH="1">
            <a:off x="3275856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isocèle 50"/>
          <p:cNvSpPr/>
          <p:nvPr/>
        </p:nvSpPr>
        <p:spPr>
          <a:xfrm flipH="1" flipV="1">
            <a:off x="6084168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isocèle 51"/>
          <p:cNvSpPr/>
          <p:nvPr/>
        </p:nvSpPr>
        <p:spPr>
          <a:xfrm flipH="1" flipV="1">
            <a:off x="6588224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cteur droit avec flèche 58"/>
          <p:cNvCxnSpPr>
            <a:stCxn id="49" idx="0"/>
            <a:endCxn id="37" idx="2"/>
          </p:cNvCxnSpPr>
          <p:nvPr/>
        </p:nvCxnSpPr>
        <p:spPr>
          <a:xfrm rot="5400000" flipH="1" flipV="1">
            <a:off x="2555776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>
            <a:stCxn id="41" idx="2"/>
            <a:endCxn id="52" idx="3"/>
          </p:cNvCxnSpPr>
          <p:nvPr/>
        </p:nvCxnSpPr>
        <p:spPr>
          <a:xfrm rot="5400000">
            <a:off x="6372200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37" idx="0"/>
            <a:endCxn id="38" idx="2"/>
          </p:cNvCxnSpPr>
          <p:nvPr/>
        </p:nvCxnSpPr>
        <p:spPr>
          <a:xfrm rot="5400000" flipH="1" flipV="1">
            <a:off x="2483768" y="4113076"/>
            <a:ext cx="792088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stCxn id="38" idx="3"/>
            <a:endCxn id="39" idx="1"/>
          </p:cNvCxnSpPr>
          <p:nvPr/>
        </p:nvCxnSpPr>
        <p:spPr>
          <a:xfrm>
            <a:off x="3059832" y="3573016"/>
            <a:ext cx="3456384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>
            <a:stCxn id="39" idx="2"/>
            <a:endCxn id="41" idx="0"/>
          </p:cNvCxnSpPr>
          <p:nvPr/>
        </p:nvCxnSpPr>
        <p:spPr>
          <a:xfrm rot="5400000">
            <a:off x="6300192" y="4113076"/>
            <a:ext cx="792088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012160" y="3717032"/>
            <a:ext cx="360040" cy="288032"/>
          </a:xfrm>
          <a:prstGeom prst="rect">
            <a:avLst/>
          </a:prstGeom>
          <a:solidFill>
            <a:srgbClr val="00B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012160" y="4509120"/>
            <a:ext cx="360040" cy="288032"/>
          </a:xfrm>
          <a:prstGeom prst="rect">
            <a:avLst/>
          </a:prstGeom>
          <a:solidFill>
            <a:srgbClr val="00B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33" name="Connecteur droit avec flèche 32"/>
          <p:cNvCxnSpPr>
            <a:stCxn id="32" idx="2"/>
            <a:endCxn id="51" idx="3"/>
          </p:cNvCxnSpPr>
          <p:nvPr/>
        </p:nvCxnSpPr>
        <p:spPr>
          <a:xfrm rot="5400000">
            <a:off x="5868144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31" idx="2"/>
            <a:endCxn id="32" idx="0"/>
          </p:cNvCxnSpPr>
          <p:nvPr/>
        </p:nvCxnSpPr>
        <p:spPr>
          <a:xfrm rot="5400000">
            <a:off x="5940152" y="4257092"/>
            <a:ext cx="504056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38" idx="3"/>
            <a:endCxn id="31" idx="1"/>
          </p:cNvCxnSpPr>
          <p:nvPr/>
        </p:nvCxnSpPr>
        <p:spPr>
          <a:xfrm>
            <a:off x="3059832" y="3573016"/>
            <a:ext cx="2952328" cy="288032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5" name="Rectangle à coins arrondis 44"/>
          <p:cNvSpPr/>
          <p:nvPr/>
        </p:nvSpPr>
        <p:spPr>
          <a:xfrm>
            <a:off x="5796136" y="2780928"/>
            <a:ext cx="1008112" cy="4320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Arbiter</a:t>
            </a:r>
            <a:endParaRPr lang="en-US" dirty="0"/>
          </a:p>
        </p:txBody>
      </p:sp>
      <p:pic>
        <p:nvPicPr>
          <p:cNvPr id="4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39952" y="4437112"/>
            <a:ext cx="4104456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.Autonomic Computing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223237" name="Picture 5" descr="C:\Users\Yoann\AppData\Local\Microsoft\Windows\Temporary Internet Files\Content.IE5\KGA4V66M\MC90019632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852936"/>
            <a:ext cx="1008112" cy="1214981"/>
          </a:xfrm>
          <a:prstGeom prst="rect">
            <a:avLst/>
          </a:prstGeom>
          <a:noFill/>
        </p:spPr>
      </p:pic>
      <p:pic>
        <p:nvPicPr>
          <p:cNvPr id="12" name="Picture 5" descr="C:\Users\Yoann\AppData\Local\Microsoft\Windows\Temporary Internet Files\Content.IE5\WGQUI3OT\MC900238028[1].wm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88224" y="332656"/>
            <a:ext cx="1800200" cy="216634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779912" y="45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</a:rPr>
              <a:t>Definition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Autonomic system’s architecture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Arbiter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90</a:t>
            </a:fld>
            <a:endParaRPr lang="fr-FR" dirty="0"/>
          </a:p>
        </p:txBody>
      </p:sp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  <p:pic>
        <p:nvPicPr>
          <p:cNvPr id="299011" name="Picture 3" descr="C:\Users\Yoann\Desktop\THESE\FINALISATION\ANGLAIS\images\Validation\CTOKEN.emf"/>
          <p:cNvPicPr>
            <a:picLocks noChangeAspect="1" noChangeArrowheads="1"/>
          </p:cNvPicPr>
          <p:nvPr/>
        </p:nvPicPr>
        <p:blipFill>
          <a:blip r:embed="rId4" cstate="print"/>
          <a:srcRect r="47853"/>
          <a:stretch>
            <a:fillRect/>
          </a:stretch>
        </p:blipFill>
        <p:spPr bwMode="auto">
          <a:xfrm>
            <a:off x="3923928" y="1124744"/>
            <a:ext cx="4666243" cy="4474232"/>
          </a:xfrm>
          <a:prstGeom prst="rect">
            <a:avLst/>
          </a:prstGeom>
          <a:noFill/>
        </p:spPr>
      </p:pic>
      <p:grpSp>
        <p:nvGrpSpPr>
          <p:cNvPr id="32" name="Groupe 31"/>
          <p:cNvGrpSpPr/>
          <p:nvPr/>
        </p:nvGrpSpPr>
        <p:grpSpPr>
          <a:xfrm>
            <a:off x="467544" y="2276872"/>
            <a:ext cx="3137710" cy="2304256"/>
            <a:chOff x="611560" y="1700808"/>
            <a:chExt cx="4608512" cy="3384376"/>
          </a:xfrm>
        </p:grpSpPr>
        <p:sp>
          <p:nvSpPr>
            <p:cNvPr id="10" name="Ellipse 9"/>
            <p:cNvSpPr/>
            <p:nvPr/>
          </p:nvSpPr>
          <p:spPr>
            <a:xfrm>
              <a:off x="3779912" y="1988840"/>
              <a:ext cx="1368152" cy="1080120"/>
            </a:xfrm>
            <a:prstGeom prst="ellipse">
              <a:avLst/>
            </a:prstGeom>
            <a:ln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7584" y="3429000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7584" y="2348880"/>
              <a:ext cx="360040" cy="288032"/>
            </a:xfrm>
            <a:prstGeom prst="rect">
              <a:avLst/>
            </a:prstGeom>
            <a:solidFill>
              <a:srgbClr val="92D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44008" y="2348880"/>
              <a:ext cx="360040" cy="288032"/>
            </a:xfrm>
            <a:prstGeom prst="rect">
              <a:avLst/>
            </a:prstGeom>
            <a:solidFill>
              <a:schemeClr val="accent3">
                <a:alpha val="63000"/>
              </a:scheme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44008" y="3429000"/>
              <a:ext cx="360040" cy="288032"/>
            </a:xfrm>
            <a:prstGeom prst="rect">
              <a:avLst/>
            </a:prstGeom>
            <a:solidFill>
              <a:schemeClr val="accent3">
                <a:alpha val="63000"/>
              </a:scheme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1560" y="2204864"/>
              <a:ext cx="4536504" cy="172819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à coins arrondis 15"/>
            <p:cNvSpPr/>
            <p:nvPr/>
          </p:nvSpPr>
          <p:spPr>
            <a:xfrm rot="5400000">
              <a:off x="2735796" y="2600908"/>
              <a:ext cx="432048" cy="4536504"/>
            </a:xfrm>
            <a:prstGeom prst="roundRect">
              <a:avLst>
                <a:gd name="adj" fmla="val 5672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Intrusion Monitoring</a:t>
              </a:r>
              <a:endParaRPr lang="en-US" dirty="0"/>
            </a:p>
          </p:txBody>
        </p:sp>
        <p:sp>
          <p:nvSpPr>
            <p:cNvPr id="17" name="Triangle isocèle 16"/>
            <p:cNvSpPr/>
            <p:nvPr/>
          </p:nvSpPr>
          <p:spPr>
            <a:xfrm flipH="1">
              <a:off x="899592" y="4365104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isocèle 17"/>
            <p:cNvSpPr/>
            <p:nvPr/>
          </p:nvSpPr>
          <p:spPr>
            <a:xfrm flipH="1">
              <a:off x="1403648" y="4365104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isocèle 18"/>
            <p:cNvSpPr/>
            <p:nvPr/>
          </p:nvSpPr>
          <p:spPr>
            <a:xfrm flipH="1" flipV="1">
              <a:off x="4211960" y="4365104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isocèle 19"/>
            <p:cNvSpPr/>
            <p:nvPr/>
          </p:nvSpPr>
          <p:spPr>
            <a:xfrm flipH="1" flipV="1">
              <a:off x="4716016" y="4365104"/>
              <a:ext cx="216024" cy="43204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Connecteur droit avec flèche 20"/>
            <p:cNvCxnSpPr>
              <a:stCxn id="17" idx="0"/>
              <a:endCxn id="11" idx="2"/>
            </p:cNvCxnSpPr>
            <p:nvPr/>
          </p:nvCxnSpPr>
          <p:spPr>
            <a:xfrm rot="5400000" flipH="1" flipV="1">
              <a:off x="683568" y="4041068"/>
              <a:ext cx="648072" cy="158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>
              <a:stCxn id="14" idx="2"/>
              <a:endCxn id="20" idx="3"/>
            </p:cNvCxnSpPr>
            <p:nvPr/>
          </p:nvCxnSpPr>
          <p:spPr>
            <a:xfrm rot="5400000">
              <a:off x="4499992" y="4041068"/>
              <a:ext cx="648072" cy="158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611560" y="3032956"/>
              <a:ext cx="792088" cy="158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>
              <a:stCxn id="12" idx="3"/>
              <a:endCxn id="13" idx="1"/>
            </p:cNvCxnSpPr>
            <p:nvPr/>
          </p:nvCxnSpPr>
          <p:spPr>
            <a:xfrm>
              <a:off x="1187624" y="2492896"/>
              <a:ext cx="3456384" cy="158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13" idx="2"/>
              <a:endCxn id="14" idx="0"/>
            </p:cNvCxnSpPr>
            <p:nvPr/>
          </p:nvCxnSpPr>
          <p:spPr>
            <a:xfrm rot="5400000">
              <a:off x="4427984" y="3032956"/>
              <a:ext cx="792088" cy="158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4139952" y="2636912"/>
              <a:ext cx="360040" cy="288032"/>
            </a:xfrm>
            <a:prstGeom prst="rect">
              <a:avLst/>
            </a:prstGeom>
            <a:solidFill>
              <a:srgbClr val="00B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39952" y="3429000"/>
              <a:ext cx="360040" cy="288032"/>
            </a:xfrm>
            <a:prstGeom prst="rect">
              <a:avLst/>
            </a:prstGeom>
            <a:solidFill>
              <a:srgbClr val="00B050">
                <a:alpha val="63000"/>
              </a:srgbClr>
            </a:solidFill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cxnSp>
          <p:nvCxnSpPr>
            <p:cNvPr id="28" name="Connecteur droit avec flèche 27"/>
            <p:cNvCxnSpPr>
              <a:stCxn id="27" idx="2"/>
              <a:endCxn id="19" idx="3"/>
            </p:cNvCxnSpPr>
            <p:nvPr/>
          </p:nvCxnSpPr>
          <p:spPr>
            <a:xfrm rot="5400000">
              <a:off x="3995936" y="4041068"/>
              <a:ext cx="648072" cy="158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>
              <a:stCxn id="26" idx="2"/>
              <a:endCxn id="27" idx="0"/>
            </p:cNvCxnSpPr>
            <p:nvPr/>
          </p:nvCxnSpPr>
          <p:spPr>
            <a:xfrm rot="5400000">
              <a:off x="4067944" y="3176972"/>
              <a:ext cx="504056" cy="158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12" idx="3"/>
              <a:endCxn id="26" idx="1"/>
            </p:cNvCxnSpPr>
            <p:nvPr/>
          </p:nvCxnSpPr>
          <p:spPr>
            <a:xfrm>
              <a:off x="1187624" y="2492896"/>
              <a:ext cx="2952328" cy="288032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Rectangle à coins arrondis 30"/>
            <p:cNvSpPr/>
            <p:nvPr/>
          </p:nvSpPr>
          <p:spPr>
            <a:xfrm>
              <a:off x="3923928" y="1700808"/>
              <a:ext cx="1008112" cy="43204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Ellipse 52"/>
          <p:cNvSpPr/>
          <p:nvPr/>
        </p:nvSpPr>
        <p:spPr>
          <a:xfrm>
            <a:off x="5868144" y="3356992"/>
            <a:ext cx="1152128" cy="792088"/>
          </a:xfrm>
          <a:prstGeom prst="ellipse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516216" y="3429000"/>
            <a:ext cx="360040" cy="288032"/>
          </a:xfrm>
          <a:prstGeom prst="rect">
            <a:avLst/>
          </a:prstGeom>
          <a:solidFill>
            <a:schemeClr val="accent3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6516216" y="4509120"/>
            <a:ext cx="360040" cy="288032"/>
          </a:xfrm>
          <a:prstGeom prst="rect">
            <a:avLst/>
          </a:prstGeom>
          <a:solidFill>
            <a:schemeClr val="accent3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56" name="Connecteur droit avec flèche 55"/>
          <p:cNvCxnSpPr>
            <a:stCxn id="55" idx="2"/>
          </p:cNvCxnSpPr>
          <p:nvPr/>
        </p:nvCxnSpPr>
        <p:spPr>
          <a:xfrm rot="5400000">
            <a:off x="6372200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6012160" y="3717032"/>
            <a:ext cx="360040" cy="288032"/>
          </a:xfrm>
          <a:prstGeom prst="rect">
            <a:avLst/>
          </a:prstGeom>
          <a:solidFill>
            <a:srgbClr val="00B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6012160" y="4509120"/>
            <a:ext cx="360040" cy="288032"/>
          </a:xfrm>
          <a:prstGeom prst="rect">
            <a:avLst/>
          </a:prstGeom>
          <a:solidFill>
            <a:srgbClr val="00B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60" name="Connecteur droit avec flèche 59"/>
          <p:cNvCxnSpPr>
            <a:stCxn id="58" idx="2"/>
            <a:endCxn id="63" idx="3"/>
          </p:cNvCxnSpPr>
          <p:nvPr/>
        </p:nvCxnSpPr>
        <p:spPr>
          <a:xfrm rot="5400000">
            <a:off x="5868144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complex behavior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91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849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Goal:</a:t>
            </a:r>
          </a:p>
          <a:p>
            <a:pPr lvl="1"/>
            <a:r>
              <a:rPr lang="en-US" dirty="0" smtClean="0"/>
              <a:t>Battery management,</a:t>
            </a:r>
          </a:p>
          <a:p>
            <a:pPr lvl="1"/>
            <a:r>
              <a:rPr lang="en-US" dirty="0" smtClean="0"/>
              <a:t>Alarm management,</a:t>
            </a:r>
          </a:p>
          <a:p>
            <a:pPr lvl="1"/>
            <a:r>
              <a:rPr lang="en-US" dirty="0" smtClean="0"/>
              <a:t>CPU management,</a:t>
            </a:r>
          </a:p>
          <a:p>
            <a:pPr lvl="1"/>
            <a:r>
              <a:rPr lang="en-US" dirty="0" smtClean="0"/>
              <a:t>Cameras…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69979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699792" y="342900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483768" y="3284984"/>
            <a:ext cx="4536504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à coins arrondis 47"/>
          <p:cNvSpPr/>
          <p:nvPr/>
        </p:nvSpPr>
        <p:spPr>
          <a:xfrm rot="5400000">
            <a:off x="4608004" y="3681028"/>
            <a:ext cx="432048" cy="4536504"/>
          </a:xfrm>
          <a:prstGeom prst="roundRect">
            <a:avLst>
              <a:gd name="adj" fmla="val 567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Intrusion Monitoring</a:t>
            </a:r>
            <a:endParaRPr lang="en-US" dirty="0"/>
          </a:p>
        </p:txBody>
      </p:sp>
      <p:sp>
        <p:nvSpPr>
          <p:cNvPr id="49" name="Triangle isocèle 48"/>
          <p:cNvSpPr/>
          <p:nvPr/>
        </p:nvSpPr>
        <p:spPr>
          <a:xfrm flipH="1">
            <a:off x="2771800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isocèle 49"/>
          <p:cNvSpPr/>
          <p:nvPr/>
        </p:nvSpPr>
        <p:spPr>
          <a:xfrm flipH="1">
            <a:off x="3275856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isocèle 50"/>
          <p:cNvSpPr/>
          <p:nvPr/>
        </p:nvSpPr>
        <p:spPr>
          <a:xfrm flipH="1" flipV="1">
            <a:off x="5580112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isocèle 51"/>
          <p:cNvSpPr/>
          <p:nvPr/>
        </p:nvSpPr>
        <p:spPr>
          <a:xfrm flipH="1" flipV="1">
            <a:off x="6588224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cteur droit avec flèche 58"/>
          <p:cNvCxnSpPr>
            <a:stCxn id="49" idx="0"/>
            <a:endCxn id="37" idx="2"/>
          </p:cNvCxnSpPr>
          <p:nvPr/>
        </p:nvCxnSpPr>
        <p:spPr>
          <a:xfrm rot="5400000" flipH="1" flipV="1">
            <a:off x="2555776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>
            <a:endCxn id="52" idx="3"/>
          </p:cNvCxnSpPr>
          <p:nvPr/>
        </p:nvCxnSpPr>
        <p:spPr>
          <a:xfrm rot="5400000">
            <a:off x="6372200" y="5121188"/>
            <a:ext cx="648072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37" idx="0"/>
            <a:endCxn id="38" idx="2"/>
          </p:cNvCxnSpPr>
          <p:nvPr/>
        </p:nvCxnSpPr>
        <p:spPr>
          <a:xfrm rot="5400000" flipH="1" flipV="1">
            <a:off x="2483768" y="4113076"/>
            <a:ext cx="792088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stCxn id="38" idx="3"/>
            <a:endCxn id="54" idx="1"/>
          </p:cNvCxnSpPr>
          <p:nvPr/>
        </p:nvCxnSpPr>
        <p:spPr>
          <a:xfrm>
            <a:off x="3059832" y="3573016"/>
            <a:ext cx="3456384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>
            <a:stCxn id="54" idx="2"/>
            <a:endCxn id="55" idx="0"/>
          </p:cNvCxnSpPr>
          <p:nvPr/>
        </p:nvCxnSpPr>
        <p:spPr>
          <a:xfrm rot="5400000">
            <a:off x="6300192" y="4113076"/>
            <a:ext cx="792088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3203848" y="4509120"/>
            <a:ext cx="360040" cy="288032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3203848" y="3717032"/>
            <a:ext cx="360040" cy="288032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5508104" y="3717032"/>
            <a:ext cx="360040" cy="288032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5508104" y="4509120"/>
            <a:ext cx="360040" cy="288032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89" name="Connecteur droit avec flèche 88"/>
          <p:cNvCxnSpPr>
            <a:stCxn id="85" idx="0"/>
            <a:endCxn id="86" idx="2"/>
          </p:cNvCxnSpPr>
          <p:nvPr/>
        </p:nvCxnSpPr>
        <p:spPr>
          <a:xfrm rot="5400000" flipH="1" flipV="1">
            <a:off x="3131840" y="4257092"/>
            <a:ext cx="504056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86" idx="3"/>
            <a:endCxn id="87" idx="1"/>
          </p:cNvCxnSpPr>
          <p:nvPr/>
        </p:nvCxnSpPr>
        <p:spPr>
          <a:xfrm>
            <a:off x="3563888" y="3861048"/>
            <a:ext cx="1944216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>
            <a:stCxn id="87" idx="2"/>
            <a:endCxn id="88" idx="0"/>
          </p:cNvCxnSpPr>
          <p:nvPr/>
        </p:nvCxnSpPr>
        <p:spPr>
          <a:xfrm rot="5400000">
            <a:off x="5436096" y="4257092"/>
            <a:ext cx="504056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>
            <a:stCxn id="50" idx="0"/>
            <a:endCxn id="85" idx="2"/>
          </p:cNvCxnSpPr>
          <p:nvPr/>
        </p:nvCxnSpPr>
        <p:spPr>
          <a:xfrm rot="5400000" flipH="1" flipV="1">
            <a:off x="3059832" y="5121188"/>
            <a:ext cx="648072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>
            <a:stCxn id="88" idx="2"/>
            <a:endCxn id="51" idx="3"/>
          </p:cNvCxnSpPr>
          <p:nvPr/>
        </p:nvCxnSpPr>
        <p:spPr>
          <a:xfrm rot="5400000">
            <a:off x="5364088" y="5121188"/>
            <a:ext cx="648072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Triangle isocèle 29"/>
          <p:cNvSpPr/>
          <p:nvPr/>
        </p:nvSpPr>
        <p:spPr>
          <a:xfrm flipH="1">
            <a:off x="3923928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isocèle 30"/>
          <p:cNvSpPr/>
          <p:nvPr/>
        </p:nvSpPr>
        <p:spPr>
          <a:xfrm flipH="1" flipV="1">
            <a:off x="5004048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851920" y="4509120"/>
            <a:ext cx="360040" cy="288032"/>
          </a:xfrm>
          <a:prstGeom prst="rect">
            <a:avLst/>
          </a:prstGeom>
          <a:solidFill>
            <a:srgbClr val="7030A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851920" y="4005064"/>
            <a:ext cx="360040" cy="288032"/>
          </a:xfrm>
          <a:prstGeom prst="rect">
            <a:avLst/>
          </a:prstGeom>
          <a:solidFill>
            <a:srgbClr val="7030A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932040" y="4005064"/>
            <a:ext cx="360040" cy="288032"/>
          </a:xfrm>
          <a:prstGeom prst="rect">
            <a:avLst/>
          </a:prstGeom>
          <a:solidFill>
            <a:srgbClr val="7030A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932040" y="4509120"/>
            <a:ext cx="360040" cy="288032"/>
          </a:xfrm>
          <a:prstGeom prst="rect">
            <a:avLst/>
          </a:prstGeom>
          <a:solidFill>
            <a:srgbClr val="7030A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36" name="Connecteur droit avec flèche 35"/>
          <p:cNvCxnSpPr>
            <a:stCxn id="32" idx="0"/>
            <a:endCxn id="33" idx="2"/>
          </p:cNvCxnSpPr>
          <p:nvPr/>
        </p:nvCxnSpPr>
        <p:spPr>
          <a:xfrm rot="5400000" flipH="1" flipV="1">
            <a:off x="3923928" y="4401108"/>
            <a:ext cx="216024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33" idx="3"/>
            <a:endCxn id="34" idx="1"/>
          </p:cNvCxnSpPr>
          <p:nvPr/>
        </p:nvCxnSpPr>
        <p:spPr>
          <a:xfrm>
            <a:off x="4211960" y="4149080"/>
            <a:ext cx="72008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34" idx="2"/>
            <a:endCxn id="35" idx="0"/>
          </p:cNvCxnSpPr>
          <p:nvPr/>
        </p:nvCxnSpPr>
        <p:spPr>
          <a:xfrm rot="5400000">
            <a:off x="5004048" y="4401108"/>
            <a:ext cx="216024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30" idx="0"/>
            <a:endCxn id="32" idx="2"/>
          </p:cNvCxnSpPr>
          <p:nvPr/>
        </p:nvCxnSpPr>
        <p:spPr>
          <a:xfrm rot="5400000" flipH="1" flipV="1">
            <a:off x="3707904" y="5121188"/>
            <a:ext cx="648072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35" idx="2"/>
            <a:endCxn id="31" idx="3"/>
          </p:cNvCxnSpPr>
          <p:nvPr/>
        </p:nvCxnSpPr>
        <p:spPr>
          <a:xfrm rot="5400000">
            <a:off x="4788024" y="5121188"/>
            <a:ext cx="648072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3" name="Triangle isocèle 62"/>
          <p:cNvSpPr/>
          <p:nvPr/>
        </p:nvSpPr>
        <p:spPr>
          <a:xfrm flipH="1" flipV="1">
            <a:off x="6084168" y="5445224"/>
            <a:ext cx="216024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Connecteur droit avec flèche 69"/>
          <p:cNvCxnSpPr>
            <a:stCxn id="38" idx="3"/>
            <a:endCxn id="57" idx="0"/>
          </p:cNvCxnSpPr>
          <p:nvPr/>
        </p:nvCxnSpPr>
        <p:spPr>
          <a:xfrm>
            <a:off x="3059832" y="3573016"/>
            <a:ext cx="3132348" cy="144016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>
            <a:stCxn id="57" idx="2"/>
            <a:endCxn id="58" idx="0"/>
          </p:cNvCxnSpPr>
          <p:nvPr/>
        </p:nvCxnSpPr>
        <p:spPr>
          <a:xfrm rot="5400000">
            <a:off x="5940152" y="4257092"/>
            <a:ext cx="504056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8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92</a:t>
            </a:fld>
            <a:endParaRPr lang="fr-FR" dirty="0"/>
          </a:p>
        </p:txBody>
      </p:sp>
      <p:pic>
        <p:nvPicPr>
          <p:cNvPr id="123907" name="Picture 3" descr="C:\Users\Yoann\Desktop\THESE\FINALISATION\ANGLAIS\images\Validation\c8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8784976" cy="4392488"/>
          </a:xfrm>
          <a:prstGeom prst="rect">
            <a:avLst/>
          </a:prstGeom>
          <a:noFill/>
        </p:spPr>
      </p:pic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93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Complex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B0F0"/>
                </a:solidFill>
              </a:rPr>
              <a:t>extensible</a:t>
            </a:r>
            <a:r>
              <a:rPr lang="en-US" dirty="0" smtClean="0"/>
              <a:t> behavior via the combination of tasks</a:t>
            </a:r>
          </a:p>
          <a:p>
            <a:r>
              <a:rPr lang="en-US" dirty="0" smtClean="0"/>
              <a:t>Implementation of the different concerns in </a:t>
            </a:r>
            <a:r>
              <a:rPr lang="en-US" dirty="0" smtClean="0">
                <a:solidFill>
                  <a:srgbClr val="00B0F0"/>
                </a:solidFill>
              </a:rPr>
              <a:t>isolation</a:t>
            </a:r>
          </a:p>
          <a:p>
            <a:r>
              <a:rPr lang="en-US" dirty="0" smtClean="0"/>
              <a:t>Conflict management via arbitration</a:t>
            </a:r>
          </a:p>
          <a:p>
            <a:endParaRPr lang="en-US" dirty="0" smtClean="0"/>
          </a:p>
          <a:p>
            <a:r>
              <a:rPr lang="en-US" dirty="0" smtClean="0"/>
              <a:t>20-30% </a:t>
            </a:r>
            <a:r>
              <a:rPr lang="en-US" dirty="0" smtClean="0">
                <a:solidFill>
                  <a:schemeClr val="accent2"/>
                </a:solidFill>
              </a:rPr>
              <a:t>slower</a:t>
            </a:r>
            <a:r>
              <a:rPr lang="en-US" dirty="0" smtClean="0"/>
              <a:t> than ad hoc MAPE-K</a:t>
            </a:r>
          </a:p>
          <a:p>
            <a:pPr lvl="1"/>
            <a:r>
              <a:rPr lang="en-US" dirty="0" smtClean="0"/>
              <a:t>But dynamic, extensible at runtime</a:t>
            </a:r>
          </a:p>
          <a:p>
            <a:pPr lvl="1"/>
            <a:endParaRPr lang="en-US" dirty="0"/>
          </a:p>
        </p:txBody>
      </p:sp>
      <p:pic>
        <p:nvPicPr>
          <p:cNvPr id="6" name="Picture 2" descr="C:\Users\Yoann\AppData\Local\Microsoft\Windows\Temporary Internet Files\Content.IE5\WKQSSLPZ\MC9003537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5805264"/>
            <a:ext cx="659488" cy="846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94</a:t>
            </a:fld>
            <a:endParaRPr lang="fr-FR" dirty="0"/>
          </a:p>
        </p:txBody>
      </p:sp>
      <p:pic>
        <p:nvPicPr>
          <p:cNvPr id="228354" name="Picture 2" descr="C:\Users\Yoann\AppData\Local\Microsoft\Windows\Temporary Internet Files\Content.IE5\73VAD7ZQ\MC90007877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924944"/>
            <a:ext cx="1626115" cy="1080120"/>
          </a:xfrm>
          <a:prstGeom prst="rect">
            <a:avLst/>
          </a:prstGeom>
          <a:noFill/>
        </p:spPr>
      </p:pic>
      <p:pic>
        <p:nvPicPr>
          <p:cNvPr id="228356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764704"/>
            <a:ext cx="1825625" cy="14446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933056"/>
            <a:ext cx="9144000" cy="13681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95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introduce a new level of abstraction: task</a:t>
            </a:r>
          </a:p>
          <a:p>
            <a:pPr lvl="1">
              <a:buNone/>
            </a:pPr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142713" y="4040274"/>
            <a:ext cx="396044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39952" y="1988840"/>
            <a:ext cx="2448272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Manager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11760" y="3068960"/>
            <a:ext cx="1080120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63955" y="3068960"/>
            <a:ext cx="1080120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Analyze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916150" y="3068960"/>
            <a:ext cx="1080120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68344" y="3068960"/>
            <a:ext cx="1080120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Execute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2868137" y="5661248"/>
            <a:ext cx="205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System.out.println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6540545" y="5661248"/>
            <a:ext cx="177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(</a:t>
            </a:r>
            <a:r>
              <a:rPr lang="en-US" dirty="0" err="1" smtClean="0"/>
              <a:t>Foo</a:t>
            </a:r>
            <a:r>
              <a:rPr lang="en-US" dirty="0" smtClean="0"/>
              <a:t>) then BAR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598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55776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11960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600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4015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16216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44408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360039" y="1988840"/>
            <a:ext cx="102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Manager</a:t>
            </a:r>
            <a:endParaRPr lang="en-US" dirty="0"/>
          </a:p>
        </p:txBody>
      </p:sp>
      <p:sp>
        <p:nvSpPr>
          <p:cNvPr id="31" name="ZoneTexte 30"/>
          <p:cNvSpPr txBox="1"/>
          <p:nvPr/>
        </p:nvSpPr>
        <p:spPr>
          <a:xfrm>
            <a:off x="467544" y="566124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Code/rules</a:t>
            </a:r>
            <a:endParaRPr lang="en-US" dirty="0"/>
          </a:p>
        </p:txBody>
      </p:sp>
      <p:sp>
        <p:nvSpPr>
          <p:cNvPr id="32" name="ZoneTexte 31"/>
          <p:cNvSpPr txBox="1"/>
          <p:nvPr/>
        </p:nvSpPr>
        <p:spPr>
          <a:xfrm>
            <a:off x="0" y="4293096"/>
            <a:ext cx="2001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Task </a:t>
            </a:r>
          </a:p>
          <a:p>
            <a:pPr algn="ctr"/>
            <a:r>
              <a:rPr lang="en-US" dirty="0" smtClean="0"/>
              <a:t>(function centered)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-22441" y="3068960"/>
            <a:ext cx="2046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MAPE like</a:t>
            </a:r>
          </a:p>
          <a:p>
            <a:pPr algn="ctr"/>
            <a:r>
              <a:rPr lang="en-US" dirty="0" smtClean="0"/>
              <a:t>(activities centered)</a:t>
            </a:r>
            <a:endParaRPr lang="en-US" dirty="0"/>
          </a:p>
        </p:txBody>
      </p:sp>
      <p:pic>
        <p:nvPicPr>
          <p:cNvPr id="34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896" y="6117257"/>
            <a:ext cx="936104" cy="7407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2339752" y="1772816"/>
            <a:ext cx="6552728" cy="3456384"/>
          </a:xfrm>
          <a:prstGeom prst="rect">
            <a:avLst/>
          </a:prstGeom>
          <a:solidFill>
            <a:srgbClr val="92D050">
              <a:alpha val="21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139952" y="2996952"/>
            <a:ext cx="1152128" cy="2016224"/>
          </a:xfrm>
          <a:prstGeom prst="rect">
            <a:avLst/>
          </a:prstGeom>
          <a:solidFill>
            <a:srgbClr val="92D050">
              <a:alpha val="21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668344" y="2996952"/>
            <a:ext cx="1080120" cy="2088232"/>
          </a:xfrm>
          <a:prstGeom prst="rect">
            <a:avLst/>
          </a:prstGeom>
          <a:solidFill>
            <a:srgbClr val="92D050">
              <a:alpha val="21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012160" y="2996952"/>
            <a:ext cx="1080120" cy="2016224"/>
          </a:xfrm>
          <a:prstGeom prst="rect">
            <a:avLst/>
          </a:prstGeom>
          <a:solidFill>
            <a:srgbClr val="92D050">
              <a:alpha val="21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411760" y="2996952"/>
            <a:ext cx="1152128" cy="2016224"/>
          </a:xfrm>
          <a:prstGeom prst="rect">
            <a:avLst/>
          </a:prstGeom>
          <a:solidFill>
            <a:srgbClr val="92D050">
              <a:alpha val="21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96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Flexibility</a:t>
            </a:r>
          </a:p>
          <a:p>
            <a:pPr lvl="1">
              <a:buNone/>
            </a:pPr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142713" y="4040274"/>
            <a:ext cx="396044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868137" y="5661248"/>
            <a:ext cx="205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System.out.println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6540545" y="5661248"/>
            <a:ext cx="177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(</a:t>
            </a:r>
            <a:r>
              <a:rPr lang="en-US" dirty="0" err="1" smtClean="0"/>
              <a:t>Foo</a:t>
            </a:r>
            <a:r>
              <a:rPr lang="en-US" dirty="0" smtClean="0"/>
              <a:t>) then BAR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598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55776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11960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600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84168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6602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44408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360039" y="1988840"/>
            <a:ext cx="102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Manager</a:t>
            </a:r>
          </a:p>
          <a:p>
            <a:endParaRPr lang="en-US" dirty="0"/>
          </a:p>
        </p:txBody>
      </p:sp>
      <p:sp>
        <p:nvSpPr>
          <p:cNvPr id="31" name="ZoneTexte 30"/>
          <p:cNvSpPr txBox="1"/>
          <p:nvPr/>
        </p:nvSpPr>
        <p:spPr>
          <a:xfrm>
            <a:off x="467544" y="566124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Code/rules</a:t>
            </a:r>
            <a:endParaRPr lang="en-US" dirty="0"/>
          </a:p>
        </p:txBody>
      </p:sp>
      <p:sp>
        <p:nvSpPr>
          <p:cNvPr id="32" name="ZoneTexte 31"/>
          <p:cNvSpPr txBox="1"/>
          <p:nvPr/>
        </p:nvSpPr>
        <p:spPr>
          <a:xfrm>
            <a:off x="0" y="4293096"/>
            <a:ext cx="2001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Task </a:t>
            </a:r>
          </a:p>
          <a:p>
            <a:pPr algn="ctr"/>
            <a:r>
              <a:rPr lang="en-US" dirty="0" smtClean="0"/>
              <a:t>(function centered)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-48889" y="3068960"/>
            <a:ext cx="2099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Composite Task </a:t>
            </a:r>
          </a:p>
          <a:p>
            <a:pPr algn="ctr"/>
            <a:r>
              <a:rPr lang="en-US" dirty="0" smtClean="0"/>
              <a:t>( activities centered)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220072" y="1916832"/>
            <a:ext cx="1027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Manager</a:t>
            </a:r>
            <a:endParaRPr lang="en-US" dirty="0"/>
          </a:p>
        </p:txBody>
      </p:sp>
      <p:pic>
        <p:nvPicPr>
          <p:cNvPr id="38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896" y="6117257"/>
            <a:ext cx="936104" cy="7407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339752" y="1772816"/>
            <a:ext cx="6552728" cy="3456384"/>
          </a:xfrm>
          <a:prstGeom prst="rect">
            <a:avLst/>
          </a:prstGeom>
          <a:solidFill>
            <a:srgbClr val="92D050">
              <a:alpha val="22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668344" y="2996952"/>
            <a:ext cx="1080120" cy="2088232"/>
          </a:xfrm>
          <a:prstGeom prst="rect">
            <a:avLst/>
          </a:prstGeom>
          <a:solidFill>
            <a:srgbClr val="92D050">
              <a:alpha val="22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97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Flexibility</a:t>
            </a:r>
          </a:p>
          <a:p>
            <a:pPr lvl="1">
              <a:buNone/>
            </a:pPr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142713" y="4040274"/>
            <a:ext cx="396044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868137" y="5661248"/>
            <a:ext cx="205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System.out.println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6540545" y="5661248"/>
            <a:ext cx="177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(</a:t>
            </a:r>
            <a:r>
              <a:rPr lang="en-US" dirty="0" err="1" smtClean="0"/>
              <a:t>Foo</a:t>
            </a:r>
            <a:r>
              <a:rPr lang="en-US" dirty="0" smtClean="0"/>
              <a:t>) then BAR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598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55776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11960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600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84168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6602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44408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360039" y="1988840"/>
            <a:ext cx="102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Manager</a:t>
            </a:r>
          </a:p>
          <a:p>
            <a:endParaRPr lang="en-US" dirty="0"/>
          </a:p>
        </p:txBody>
      </p:sp>
      <p:sp>
        <p:nvSpPr>
          <p:cNvPr id="31" name="ZoneTexte 30"/>
          <p:cNvSpPr txBox="1"/>
          <p:nvPr/>
        </p:nvSpPr>
        <p:spPr>
          <a:xfrm>
            <a:off x="467544" y="566124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Code/rules</a:t>
            </a:r>
            <a:endParaRPr lang="en-US" dirty="0"/>
          </a:p>
        </p:txBody>
      </p:sp>
      <p:sp>
        <p:nvSpPr>
          <p:cNvPr id="32" name="ZoneTexte 31"/>
          <p:cNvSpPr txBox="1"/>
          <p:nvPr/>
        </p:nvSpPr>
        <p:spPr>
          <a:xfrm>
            <a:off x="0" y="4293096"/>
            <a:ext cx="2001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Task </a:t>
            </a:r>
          </a:p>
          <a:p>
            <a:pPr algn="ctr"/>
            <a:r>
              <a:rPr lang="en-US" dirty="0" smtClean="0"/>
              <a:t>(function centered)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-48889" y="3068960"/>
            <a:ext cx="2099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Composite Task </a:t>
            </a:r>
          </a:p>
          <a:p>
            <a:pPr algn="ctr"/>
            <a:r>
              <a:rPr lang="en-US" dirty="0" smtClean="0"/>
              <a:t>( activities centered)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220072" y="1916832"/>
            <a:ext cx="1027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Manager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411760" y="2996952"/>
            <a:ext cx="1152128" cy="2016224"/>
          </a:xfrm>
          <a:prstGeom prst="rect">
            <a:avLst/>
          </a:prstGeom>
          <a:solidFill>
            <a:srgbClr val="92D050">
              <a:alpha val="21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139952" y="2996952"/>
            <a:ext cx="2952328" cy="2016224"/>
          </a:xfrm>
          <a:prstGeom prst="rect">
            <a:avLst/>
          </a:prstGeom>
          <a:solidFill>
            <a:srgbClr val="92D050">
              <a:alpha val="21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A+P</a:t>
            </a:r>
            <a:endParaRPr lang="en-US" dirty="0"/>
          </a:p>
        </p:txBody>
      </p:sp>
      <p:pic>
        <p:nvPicPr>
          <p:cNvPr id="41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896" y="6117257"/>
            <a:ext cx="936104" cy="7407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339752" y="1772816"/>
            <a:ext cx="6552728" cy="3456384"/>
          </a:xfrm>
          <a:prstGeom prst="rect">
            <a:avLst/>
          </a:prstGeom>
          <a:solidFill>
            <a:srgbClr val="92D050">
              <a:alpha val="22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668344" y="2996952"/>
            <a:ext cx="1080120" cy="2088232"/>
          </a:xfrm>
          <a:prstGeom prst="rect">
            <a:avLst/>
          </a:prstGeom>
          <a:solidFill>
            <a:srgbClr val="92D050">
              <a:alpha val="22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98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Flexibility + Adaptation + Dynamicity + Opportunism</a:t>
            </a:r>
          </a:p>
          <a:p>
            <a:pPr lvl="1">
              <a:buNone/>
            </a:pPr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142713" y="4040274"/>
            <a:ext cx="396044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868137" y="5661248"/>
            <a:ext cx="205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System.out.println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6540545" y="5661248"/>
            <a:ext cx="177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(</a:t>
            </a:r>
            <a:r>
              <a:rPr lang="en-US" dirty="0" err="1" smtClean="0"/>
              <a:t>Foo</a:t>
            </a:r>
            <a:r>
              <a:rPr lang="en-US" dirty="0" smtClean="0"/>
              <a:t>) then BAR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598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55776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11960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600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84168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660232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44408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360039" y="1988840"/>
            <a:ext cx="102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Manager</a:t>
            </a:r>
          </a:p>
          <a:p>
            <a:endParaRPr lang="en-US" dirty="0"/>
          </a:p>
        </p:txBody>
      </p:sp>
      <p:sp>
        <p:nvSpPr>
          <p:cNvPr id="31" name="ZoneTexte 30"/>
          <p:cNvSpPr txBox="1"/>
          <p:nvPr/>
        </p:nvSpPr>
        <p:spPr>
          <a:xfrm>
            <a:off x="467544" y="566124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Code/rules</a:t>
            </a:r>
            <a:endParaRPr lang="en-US" dirty="0"/>
          </a:p>
        </p:txBody>
      </p:sp>
      <p:sp>
        <p:nvSpPr>
          <p:cNvPr id="32" name="ZoneTexte 31"/>
          <p:cNvSpPr txBox="1"/>
          <p:nvPr/>
        </p:nvSpPr>
        <p:spPr>
          <a:xfrm>
            <a:off x="0" y="4293096"/>
            <a:ext cx="2001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Task </a:t>
            </a:r>
          </a:p>
          <a:p>
            <a:pPr algn="ctr"/>
            <a:r>
              <a:rPr lang="en-US" dirty="0" smtClean="0"/>
              <a:t>(function centered)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-48889" y="3068960"/>
            <a:ext cx="2099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Composite Task </a:t>
            </a:r>
          </a:p>
          <a:p>
            <a:pPr algn="ctr"/>
            <a:r>
              <a:rPr lang="en-US" dirty="0" smtClean="0"/>
              <a:t>( activities centered)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220072" y="1916832"/>
            <a:ext cx="1027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Manager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483768" y="3573016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716016" y="4077072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72000" y="3645024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660232" y="414908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812360" y="4509120"/>
            <a:ext cx="360040" cy="288032"/>
          </a:xfrm>
          <a:prstGeom prst="rect">
            <a:avLst/>
          </a:prstGeom>
          <a:solidFill>
            <a:srgbClr val="92D050">
              <a:alpha val="63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139952" y="2996952"/>
            <a:ext cx="2952328" cy="2016224"/>
          </a:xfrm>
          <a:prstGeom prst="rect">
            <a:avLst/>
          </a:prstGeom>
          <a:solidFill>
            <a:srgbClr val="92D050">
              <a:alpha val="21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A+P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411760" y="2996952"/>
            <a:ext cx="1152128" cy="2016224"/>
          </a:xfrm>
          <a:prstGeom prst="rect">
            <a:avLst/>
          </a:prstGeom>
          <a:solidFill>
            <a:srgbClr val="92D050">
              <a:alpha val="21000"/>
            </a:srgb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46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896" y="6117257"/>
            <a:ext cx="936104" cy="7407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8" grpId="0" animBg="1"/>
      <p:bldP spid="30" grpId="0" animBg="1"/>
      <p:bldP spid="36" grpId="0" animBg="1"/>
      <p:bldP spid="38" grpId="0" animBg="1"/>
      <p:bldP spid="3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Yoann Maurel - PhD Defence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DDE1-1F70-41B5-BFAA-502BD4C4DE4F}" type="slidenum">
              <a:rPr lang="fr-FR" smtClean="0"/>
              <a:pPr/>
              <a:t>99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Supports </a:t>
            </a:r>
            <a:r>
              <a:rPr lang="en-US" dirty="0" smtClean="0">
                <a:solidFill>
                  <a:srgbClr val="FF0000"/>
                </a:solidFill>
              </a:rPr>
              <a:t>reusing</a:t>
            </a:r>
            <a:r>
              <a:rPr lang="en-US" dirty="0" smtClean="0"/>
              <a:t> of common/redundant functionalities</a:t>
            </a:r>
          </a:p>
          <a:p>
            <a:pPr lvl="2"/>
            <a:r>
              <a:rPr lang="en-US" dirty="0" smtClean="0"/>
              <a:t>Reusable non-functional tasks modules (scheduler, coordinator, port)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Provides a </a:t>
            </a:r>
            <a:r>
              <a:rPr lang="en-US" dirty="0" smtClean="0">
                <a:solidFill>
                  <a:srgbClr val="FF0000"/>
                </a:solidFill>
              </a:rPr>
              <a:t>homogeneous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dynamic model </a:t>
            </a:r>
            <a:r>
              <a:rPr lang="en-US" dirty="0" smtClean="0"/>
              <a:t>for the integration of autonomic functions</a:t>
            </a:r>
          </a:p>
          <a:p>
            <a:pPr lvl="2"/>
            <a:r>
              <a:rPr lang="en-US" dirty="0" smtClean="0"/>
              <a:t>Tasks have standard interfaces</a:t>
            </a:r>
          </a:p>
          <a:p>
            <a:pPr lvl="2"/>
            <a:r>
              <a:rPr lang="en-US" dirty="0" smtClean="0"/>
              <a:t>Separation Specification/Implementation</a:t>
            </a:r>
          </a:p>
          <a:p>
            <a:pPr lvl="2"/>
            <a:endParaRPr lang="en-US" dirty="0" smtClean="0"/>
          </a:p>
          <a:p>
            <a:pPr lvl="1"/>
            <a:r>
              <a:rPr lang="fr-FR" dirty="0" err="1" smtClean="0"/>
              <a:t>Promotes</a:t>
            </a:r>
            <a:r>
              <a:rPr lang="fr-FR" dirty="0" smtClean="0"/>
              <a:t> the </a:t>
            </a:r>
            <a:r>
              <a:rPr lang="fr-FR" dirty="0" err="1" smtClean="0">
                <a:solidFill>
                  <a:srgbClr val="FF0000"/>
                </a:solidFill>
              </a:rPr>
              <a:t>reuse</a:t>
            </a:r>
            <a:r>
              <a:rPr lang="fr-FR" dirty="0" smtClean="0"/>
              <a:t> of </a:t>
            </a:r>
            <a:r>
              <a:rPr lang="en-US" dirty="0" smtClean="0"/>
              <a:t>autonomic functions</a:t>
            </a:r>
          </a:p>
          <a:p>
            <a:pPr lvl="2"/>
            <a:r>
              <a:rPr lang="en-US" dirty="0" smtClean="0"/>
              <a:t>Specialized algorithm </a:t>
            </a:r>
          </a:p>
          <a:p>
            <a:pPr lvl="2"/>
            <a:r>
              <a:rPr lang="en-US" dirty="0" smtClean="0"/>
              <a:t>Adequate granularity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6" name="Picture 4" descr="C:\Users\Yoann\AppData\Local\Microsoft\Windows\Temporary Internet Files\Content.IE5\WKQSSLPZ\MC9003189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896" y="6117257"/>
            <a:ext cx="936104" cy="7407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Yoann">
  <a:themeElements>
    <a:clrScheme name="Personnalisé 8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9FB8CD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3E1E25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Yoann</Template>
  <TotalTime>5722</TotalTime>
  <Words>3148</Words>
  <Application>Microsoft Office PowerPoint</Application>
  <PresentationFormat>Affichage à l'écran (4:3)</PresentationFormat>
  <Paragraphs>1206</Paragraphs>
  <Slides>104</Slides>
  <Notes>104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104</vt:i4>
      </vt:variant>
    </vt:vector>
  </HeadingPairs>
  <TitlesOfParts>
    <vt:vector size="106" baseType="lpstr">
      <vt:lpstr>Yoann</vt:lpstr>
      <vt:lpstr>Visio</vt:lpstr>
      <vt:lpstr>Ceylan: A framework for building extensible and dynamic autonomic managers</vt:lpstr>
      <vt:lpstr>A story of evolution</vt:lpstr>
      <vt:lpstr>A story of evolution</vt:lpstr>
      <vt:lpstr>A story of evolution</vt:lpstr>
      <vt:lpstr>Complexity is everywhere!</vt:lpstr>
      <vt:lpstr>Solution? Autonomic Computing</vt:lpstr>
      <vt:lpstr>Problem: How to produce such managers?</vt:lpstr>
      <vt:lpstr>Outline</vt:lpstr>
      <vt:lpstr>1 .Autonomic Computing</vt:lpstr>
      <vt:lpstr>Autonomic Computing</vt:lpstr>
      <vt:lpstr>Multiple influences</vt:lpstr>
      <vt:lpstr>Definition: Autonomic computing</vt:lpstr>
      <vt:lpstr>Autonomic System</vt:lpstr>
      <vt:lpstr>Building an autonomic system is hard (1/2)</vt:lpstr>
      <vt:lpstr>Building an autonomic system is hard (2/2)</vt:lpstr>
      <vt:lpstr>Outline</vt:lpstr>
      <vt:lpstr>The control loop</vt:lpstr>
      <vt:lpstr>Generally accepted structure of autonomic systems</vt:lpstr>
      <vt:lpstr>Organisation and choices</vt:lpstr>
      <vt:lpstr>Monolithic</vt:lpstr>
      <vt:lpstr>Modular</vt:lpstr>
      <vt:lpstr>Pieces of managers (Sweitzer, Draper)</vt:lpstr>
      <vt:lpstr>Chain of responsibilities</vt:lpstr>
      <vt:lpstr>Projects</vt:lpstr>
      <vt:lpstr>Projects</vt:lpstr>
      <vt:lpstr>Conclusion: Curent framework and architecture</vt:lpstr>
      <vt:lpstr>Limitation</vt:lpstr>
      <vt:lpstr>Proposition</vt:lpstr>
      <vt:lpstr>Goals</vt:lpstr>
      <vt:lpstr>Proposition</vt:lpstr>
      <vt:lpstr>Proposition</vt:lpstr>
      <vt:lpstr>Example: CPU Management</vt:lpstr>
      <vt:lpstr>Dynamic opportunistic cooperation</vt:lpstr>
      <vt:lpstr>Dynamic opportunistic cooperation</vt:lpstr>
      <vt:lpstr>Dynamic opportunistic cooperation</vt:lpstr>
      <vt:lpstr>Dynamic opportunistic cooperation</vt:lpstr>
      <vt:lpstr>Extensibility/Adaptation</vt:lpstr>
      <vt:lpstr>Non-functional aspects</vt:lpstr>
      <vt:lpstr>Framework - required functionalities</vt:lpstr>
      <vt:lpstr>Control of the tasks</vt:lpstr>
      <vt:lpstr>Control of the tasks</vt:lpstr>
      <vt:lpstr>Construction and adaptation</vt:lpstr>
      <vt:lpstr>Construction and adaptation</vt:lpstr>
      <vt:lpstr>CEYLAN’s Architecture</vt:lpstr>
      <vt:lpstr>Administration Tasks in detail</vt:lpstr>
      <vt:lpstr>Tasks modular architecture</vt:lpstr>
      <vt:lpstr>Ports: Communication</vt:lpstr>
      <vt:lpstr>Ports : Communication</vt:lpstr>
      <vt:lpstr>Scheduler: tasks triggering</vt:lpstr>
      <vt:lpstr>Scheduler: tasks triggering</vt:lpstr>
      <vt:lpstr>Coordinator: Conflict Management</vt:lpstr>
      <vt:lpstr>Coordinator: Conflict Management</vt:lpstr>
      <vt:lpstr>Processor: Business code</vt:lpstr>
      <vt:lpstr>Statistics</vt:lpstr>
      <vt:lpstr>Administration</vt:lpstr>
      <vt:lpstr>Task Lifecycle</vt:lpstr>
      <vt:lpstr>Outline</vt:lpstr>
      <vt:lpstr>Control of the tasks</vt:lpstr>
      <vt:lpstr>Conflict Management</vt:lpstr>
      <vt:lpstr>Conflict Management</vt:lpstr>
      <vt:lpstr>Conflict Management: By synthesis</vt:lpstr>
      <vt:lpstr>Conflict Management: By arbitration</vt:lpstr>
      <vt:lpstr>Conflict Management: By arbitration</vt:lpstr>
      <vt:lpstr>Conflict Management: By arbitration</vt:lpstr>
      <vt:lpstr>Conflict Management: By arbitration</vt:lpstr>
      <vt:lpstr>Conflict Management: By arbitration</vt:lpstr>
      <vt:lpstr>Conflict Management: By arbitration</vt:lpstr>
      <vt:lpstr>Conflict Management: By arbitration</vt:lpstr>
      <vt:lpstr>Outline</vt:lpstr>
      <vt:lpstr>Construction</vt:lpstr>
      <vt:lpstr>Construction</vt:lpstr>
      <vt:lpstr>Adaptation</vt:lpstr>
      <vt:lpstr>Validation</vt:lpstr>
      <vt:lpstr>In short</vt:lpstr>
      <vt:lpstr>Service-Oriented Component Model</vt:lpstr>
      <vt:lpstr>XML based ADL</vt:lpstr>
      <vt:lpstr>Administration HMI</vt:lpstr>
      <vt:lpstr>Administration HMI</vt:lpstr>
      <vt:lpstr>Administration HMI</vt:lpstr>
      <vt:lpstr>Outline</vt:lpstr>
      <vt:lpstr>Intrusion Monitoring Application</vt:lpstr>
      <vt:lpstr>Various objectives</vt:lpstr>
      <vt:lpstr>Non Managed Application</vt:lpstr>
      <vt:lpstr>CPU+Disk Management</vt:lpstr>
      <vt:lpstr>CPU+Disk Management</vt:lpstr>
      <vt:lpstr>CPU+Disk Management</vt:lpstr>
      <vt:lpstr>Problem: blocked tasks</vt:lpstr>
      <vt:lpstr>Auto-replaced blocked tasks</vt:lpstr>
      <vt:lpstr>We try to use compression</vt:lpstr>
      <vt:lpstr>Arbiter</vt:lpstr>
      <vt:lpstr>More complex behavior</vt:lpstr>
      <vt:lpstr>Combination</vt:lpstr>
      <vt:lpstr>Synthesis</vt:lpstr>
      <vt:lpstr>Conclusion</vt:lpstr>
      <vt:lpstr>In Short</vt:lpstr>
      <vt:lpstr>In Short</vt:lpstr>
      <vt:lpstr>In Short</vt:lpstr>
      <vt:lpstr>In Short</vt:lpstr>
      <vt:lpstr>Conclusion</vt:lpstr>
      <vt:lpstr>Conclusion</vt:lpstr>
      <vt:lpstr>Perspective: IDE</vt:lpstr>
      <vt:lpstr>Perspective: Self Adaptation</vt:lpstr>
      <vt:lpstr>Perspective: Distribution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Ceylan : A framework for building extensible and dynamic autonomic managers</dc:title>
  <dc:creator>Yoann</dc:creator>
  <cp:lastModifiedBy>Yoann</cp:lastModifiedBy>
  <cp:revision>115</cp:revision>
  <dcterms:created xsi:type="dcterms:W3CDTF">2010-11-14T23:03:49Z</dcterms:created>
  <dcterms:modified xsi:type="dcterms:W3CDTF">2011-02-23T20:04:35Z</dcterms:modified>
</cp:coreProperties>
</file>